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3" autoAdjust="0"/>
    <p:restoredTop sz="94660"/>
  </p:normalViewPr>
  <p:slideViewPr>
    <p:cSldViewPr>
      <p:cViewPr varScale="1">
        <p:scale>
          <a:sx n="95" d="100"/>
          <a:sy n="95" d="100"/>
        </p:scale>
        <p:origin x="1046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0522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88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0610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56390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915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14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25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913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60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0600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60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59B7-54A5-4EA7-99EE-CD6A5775C658}" type="datetimeFigureOut">
              <a:rPr lang="ko-KR" altLang="en-US" smtClean="0"/>
              <a:t>2017-03-08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872EF-9A78-4D1F-870E-4F3AE0EA2E8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354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55976" y="2060848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800" b="1" dirty="0" smtClean="0"/>
              <a:t>메이커 요셉 스쿨 </a:t>
            </a:r>
            <a:endParaRPr lang="en-US" altLang="ko-KR" sz="2800" b="1" dirty="0" smtClean="0"/>
          </a:p>
          <a:p>
            <a:pPr algn="r"/>
            <a:r>
              <a:rPr lang="en-US" altLang="ko-KR" sz="2800" b="1" dirty="0"/>
              <a:t>M</a:t>
            </a:r>
            <a:r>
              <a:rPr lang="en-US" altLang="ko-KR" sz="2800" b="1" dirty="0" smtClean="0"/>
              <a:t>aker joseph school</a:t>
            </a:r>
            <a:endParaRPr lang="ko-KR" altLang="en-US" sz="2800" b="1" dirty="0"/>
          </a:p>
        </p:txBody>
      </p:sp>
      <p:sp>
        <p:nvSpPr>
          <p:cNvPr id="10" name="Shape 146"/>
          <p:cNvSpPr/>
          <p:nvPr/>
        </p:nvSpPr>
        <p:spPr>
          <a:xfrm>
            <a:off x="150208" y="636156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52138"/>
            <a:ext cx="116205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hape 144"/>
          <p:cNvSpPr/>
          <p:nvPr/>
        </p:nvSpPr>
        <p:spPr>
          <a:xfrm>
            <a:off x="19342502" y="3704696"/>
            <a:ext cx="205505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r" defTabSz="825500">
              <a:defRPr sz="4000">
                <a:latin typeface="Montserrat Ultra Light"/>
                <a:ea typeface="Montserrat Ultra Light"/>
                <a:cs typeface="Montserrat Ultra Light"/>
                <a:sym typeface="Montserrat Ultra Light"/>
              </a:defRPr>
            </a:lvl1pPr>
          </a:lstStyle>
          <a:p>
            <a:r>
              <a:rPr dirty="0"/>
              <a:t>201</a:t>
            </a:r>
            <a:r>
              <a:rPr lang="en-US" dirty="0"/>
              <a:t>7</a:t>
            </a:r>
            <a:r>
              <a:rPr dirty="0"/>
              <a:t>.1.1</a:t>
            </a:r>
            <a:r>
              <a:rPr lang="en-US" dirty="0"/>
              <a:t>9</a:t>
            </a:r>
            <a:endParaRPr dirty="0"/>
          </a:p>
        </p:txBody>
      </p:sp>
      <p:sp>
        <p:nvSpPr>
          <p:cNvPr id="13" name="Shape 145"/>
          <p:cNvSpPr/>
          <p:nvPr/>
        </p:nvSpPr>
        <p:spPr>
          <a:xfrm>
            <a:off x="18397536" y="2923663"/>
            <a:ext cx="3018455" cy="795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500">
                <a:latin typeface="Noto Sans CJK KR Bold"/>
                <a:ea typeface="Noto Sans CJK KR Bold"/>
                <a:cs typeface="Noto Sans CJK KR Bold"/>
                <a:sym typeface="Noto Sans CJK KR Bold"/>
              </a:defRPr>
            </a:lvl1pPr>
          </a:lstStyle>
          <a:p>
            <a:r>
              <a:rPr lang="ko-KR" altLang="en-US" dirty="0"/>
              <a:t> 사업 소개서</a:t>
            </a:r>
            <a:endParaRPr dirty="0"/>
          </a:p>
        </p:txBody>
      </p:sp>
      <p:sp>
        <p:nvSpPr>
          <p:cNvPr id="6" name="TextBox 5"/>
          <p:cNvSpPr txBox="1"/>
          <p:nvPr/>
        </p:nvSpPr>
        <p:spPr>
          <a:xfrm>
            <a:off x="6307008" y="39330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 smtClean="0"/>
              <a:t>운영안</a:t>
            </a:r>
            <a:endParaRPr lang="en-US" altLang="ko-KR" dirty="0" smtClean="0"/>
          </a:p>
          <a:p>
            <a:pPr algn="r"/>
            <a:r>
              <a:rPr lang="en-US" altLang="ko-KR" dirty="0" smtClean="0"/>
              <a:t>2017. 3. 7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4077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692696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메이커 요셉 스쿨 </a:t>
            </a:r>
            <a:r>
              <a:rPr lang="en-US" altLang="ko-KR" sz="2800" dirty="0" smtClean="0"/>
              <a:t>maker joseph school</a:t>
            </a:r>
            <a:endParaRPr lang="ko-KR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7"/>
            <a:ext cx="1639441" cy="1968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8409" y="2073287"/>
            <a:ext cx="6192688" cy="1223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dirty="0" smtClean="0"/>
              <a:t>요셉 성인은 성모 마리아의 배필이며</a:t>
            </a:r>
            <a:r>
              <a:rPr lang="en-US" altLang="ko-KR" sz="1050" dirty="0" smtClean="0"/>
              <a:t>, </a:t>
            </a:r>
            <a:r>
              <a:rPr lang="ko-KR" altLang="en-US" sz="1050" dirty="0" smtClean="0"/>
              <a:t>예수님의 양아버지이다</a:t>
            </a:r>
            <a:r>
              <a:rPr lang="en-US" altLang="ko-KR" sz="1050" dirty="0" smtClean="0"/>
              <a:t>.</a:t>
            </a:r>
          </a:p>
          <a:p>
            <a:pPr algn="ctr"/>
            <a:r>
              <a:rPr lang="en-US" altLang="ko-KR" sz="1050" dirty="0" smtClean="0"/>
              <a:t> </a:t>
            </a:r>
            <a:r>
              <a:rPr lang="ko-KR" altLang="en-US" sz="1050" dirty="0" smtClean="0"/>
              <a:t>목수 일을 한 성인은 오늘날 노동자의 수호자로 공경을 받고 있다</a:t>
            </a:r>
            <a:r>
              <a:rPr lang="en-US" altLang="ko-KR" sz="1050" dirty="0" smtClean="0"/>
              <a:t>. </a:t>
            </a:r>
          </a:p>
          <a:p>
            <a:pPr algn="ctr"/>
            <a:r>
              <a:rPr lang="ko-KR" altLang="en-US" sz="1050" dirty="0" smtClean="0"/>
              <a:t>요셉은 의로운 사람이었다</a:t>
            </a:r>
            <a:r>
              <a:rPr lang="en-US" altLang="ko-KR" sz="1050" dirty="0" smtClean="0"/>
              <a:t>(</a:t>
            </a:r>
            <a:r>
              <a:rPr lang="ko-KR" altLang="en-US" sz="1050" dirty="0" smtClean="0"/>
              <a:t>마태 </a:t>
            </a:r>
            <a:r>
              <a:rPr lang="en-US" altLang="ko-KR" sz="1050" dirty="0" smtClean="0"/>
              <a:t>1, 19 </a:t>
            </a:r>
            <a:r>
              <a:rPr lang="ko-KR" altLang="en-US" sz="1050" dirty="0" smtClean="0"/>
              <a:t>참조</a:t>
            </a:r>
            <a:r>
              <a:rPr lang="en-US" altLang="ko-KR" sz="1050" dirty="0" smtClean="0"/>
              <a:t>).</a:t>
            </a:r>
          </a:p>
          <a:p>
            <a:pPr algn="ctr"/>
            <a:r>
              <a:rPr lang="ko-KR" altLang="en-US" sz="1050" dirty="0" smtClean="0"/>
              <a:t>그는 꿈에서 하느님의 계시를 받고서 마리아를 아내로 맞아들이고</a:t>
            </a:r>
            <a:r>
              <a:rPr lang="en-US" altLang="ko-KR" sz="1050" dirty="0" smtClean="0"/>
              <a:t>,</a:t>
            </a:r>
          </a:p>
          <a:p>
            <a:pPr algn="ctr"/>
            <a:r>
              <a:rPr lang="ko-KR" altLang="en-US" sz="1050" dirty="0" smtClean="0"/>
              <a:t>아기 예수와 아기의 어머니 마리아를 보호하려고 멀리 이집트까지 피해 갔다</a:t>
            </a:r>
            <a:r>
              <a:rPr lang="en-US" altLang="ko-KR" sz="1050" dirty="0" smtClean="0"/>
              <a:t>.</a:t>
            </a:r>
          </a:p>
          <a:p>
            <a:pPr algn="ctr"/>
            <a:r>
              <a:rPr lang="en-US" altLang="ko-KR" sz="1050" dirty="0" smtClean="0"/>
              <a:t>1955</a:t>
            </a:r>
            <a:r>
              <a:rPr lang="ko-KR" altLang="en-US" sz="1050" dirty="0" smtClean="0"/>
              <a:t>년 비오 </a:t>
            </a:r>
            <a:r>
              <a:rPr lang="en-US" altLang="ko-KR" sz="1050" dirty="0" smtClean="0"/>
              <a:t>12</a:t>
            </a:r>
            <a:r>
              <a:rPr lang="ko-KR" altLang="en-US" sz="1050" dirty="0" smtClean="0"/>
              <a:t>세 교황은 해마다 </a:t>
            </a:r>
            <a:r>
              <a:rPr lang="en-US" altLang="ko-KR" sz="1050" dirty="0" smtClean="0"/>
              <a:t>5</a:t>
            </a:r>
            <a:r>
              <a:rPr lang="ko-KR" altLang="en-US" sz="1050" dirty="0" smtClean="0"/>
              <a:t>월 </a:t>
            </a:r>
            <a:r>
              <a:rPr lang="en-US" altLang="ko-KR" sz="1050" dirty="0" smtClean="0"/>
              <a:t>1</a:t>
            </a:r>
            <a:r>
              <a:rPr lang="ko-KR" altLang="en-US" sz="1050" dirty="0" smtClean="0"/>
              <a:t>일을 </a:t>
            </a:r>
            <a:r>
              <a:rPr lang="en-US" altLang="ko-KR" sz="1050" dirty="0" smtClean="0"/>
              <a:t>`</a:t>
            </a:r>
            <a:r>
              <a:rPr lang="ko-KR" altLang="en-US" sz="1050" dirty="0" smtClean="0"/>
              <a:t>노동자 성 요셉</a:t>
            </a:r>
            <a:r>
              <a:rPr lang="en-US" altLang="ko-KR" sz="1050" dirty="0" smtClean="0"/>
              <a:t>`</a:t>
            </a:r>
            <a:r>
              <a:rPr lang="ko-KR" altLang="en-US" sz="1050" dirty="0" smtClean="0"/>
              <a:t>의 기념일로 지내도록 선포하였다</a:t>
            </a:r>
            <a:r>
              <a:rPr lang="en-US" altLang="ko-KR" sz="1050" dirty="0" smtClean="0"/>
              <a:t>.</a:t>
            </a:r>
          </a:p>
          <a:p>
            <a:pPr algn="ctr"/>
            <a:r>
              <a:rPr lang="ko-KR" altLang="en-US" sz="1050" dirty="0" smtClean="0"/>
              <a:t>우리나라에서는 요셉 성인을 복되신 동정 마리아와 함께 한국 교회의 공동 수호자로 공경하고 있다</a:t>
            </a:r>
            <a:r>
              <a:rPr lang="en-US" altLang="ko-KR" sz="1050" dirty="0" smtClean="0"/>
              <a:t>. </a:t>
            </a:r>
            <a:endParaRPr lang="ko-KR" altLang="en-US" sz="105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38653"/>
            <a:ext cx="2174202" cy="1354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484" y="4737639"/>
            <a:ext cx="1629609" cy="1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99" y="4737639"/>
            <a:ext cx="2119891" cy="1343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hape 146"/>
          <p:cNvSpPr/>
          <p:nvPr/>
        </p:nvSpPr>
        <p:spPr>
          <a:xfrm>
            <a:off x="150208" y="644365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3862789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 </a:t>
            </a:r>
            <a:r>
              <a:rPr lang="ko-KR" altLang="en-US" sz="1200" dirty="0" smtClean="0"/>
              <a:t>최근 라이프스타일 관련 </a:t>
            </a:r>
            <a:r>
              <a:rPr lang="en-US" altLang="ko-KR" sz="1200" dirty="0" smtClean="0"/>
              <a:t>TV </a:t>
            </a:r>
            <a:r>
              <a:rPr lang="ko-KR" altLang="en-US" sz="1200" dirty="0" smtClean="0"/>
              <a:t>프로그램을 보면 </a:t>
            </a:r>
            <a:r>
              <a:rPr lang="en-US" altLang="ko-KR" sz="1200" dirty="0" smtClean="0"/>
              <a:t>`</a:t>
            </a:r>
            <a:r>
              <a:rPr lang="ko-KR" altLang="en-US" sz="1200" dirty="0" smtClean="0"/>
              <a:t>셀프 인테리어</a:t>
            </a:r>
            <a:r>
              <a:rPr lang="en-US" altLang="ko-KR" sz="1200" dirty="0" smtClean="0"/>
              <a:t>`</a:t>
            </a:r>
            <a:r>
              <a:rPr lang="ko-KR" altLang="en-US" sz="1200" dirty="0" smtClean="0"/>
              <a:t>가 대세입니다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직접 신혼집 내부 인테리어 시공을 해낸 젊은 부부의 블로그에는 댓글이 엄청납니다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여기에 버려지는 물품을 재 활용하여 자원을 절약하는 공생공빈밀알의 뜻이 만나 많은 사람들이 만드는 기쁨과 요셉 성인의 노동의 즐거움을 배울 수 있는 목표를 가지고 있습니다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cxnSp>
        <p:nvCxnSpPr>
          <p:cNvPr id="10" name="직선 연결선 9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7484" y="6433591"/>
            <a:ext cx="81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2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03171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7484" y="6433591"/>
            <a:ext cx="81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3</a:t>
            </a:r>
            <a:endParaRPr lang="ko-KR" altLang="en-US" sz="1400" dirty="0"/>
          </a:p>
        </p:txBody>
      </p:sp>
      <p:sp>
        <p:nvSpPr>
          <p:cNvPr id="19" name="Shape 146"/>
          <p:cNvSpPr/>
          <p:nvPr/>
        </p:nvSpPr>
        <p:spPr>
          <a:xfrm>
            <a:off x="150208" y="644365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606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>
                <a:solidFill>
                  <a:srgbClr val="7030A0"/>
                </a:solidFill>
              </a:rPr>
              <a:t>강사 및 교육프로그램 소개</a:t>
            </a:r>
            <a:endParaRPr lang="ko-KR" alt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12" y="601524"/>
            <a:ext cx="839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세마성당 본당과 교육관의 디자인과 조형물 설치에 도움을 주신 </a:t>
            </a:r>
            <a:r>
              <a:rPr lang="ko-KR" altLang="en-US" sz="1400" dirty="0" err="1" smtClean="0"/>
              <a:t>이긍범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바오로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교수님과 이해철 </a:t>
            </a:r>
            <a:r>
              <a:rPr lang="ko-KR" altLang="en-US" sz="1400" dirty="0" err="1" smtClean="0"/>
              <a:t>안토니</a:t>
            </a:r>
            <a:r>
              <a:rPr lang="ko-KR" altLang="en-US" sz="1400" dirty="0" err="1"/>
              <a:t>오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소장님이 주관하여 교육을 진행 합니다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강의는 </a:t>
            </a:r>
            <a:r>
              <a:rPr lang="ko-KR" altLang="en-US" sz="1400" dirty="0" err="1" smtClean="0"/>
              <a:t>프란치스코</a:t>
            </a:r>
            <a:r>
              <a:rPr lang="ko-KR" altLang="en-US" sz="1400" dirty="0" smtClean="0"/>
              <a:t> 교육관에서 진행됩니다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 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964" y="1612682"/>
            <a:ext cx="2085821" cy="133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96" y="1612683"/>
            <a:ext cx="2088232" cy="133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168" y="1615757"/>
            <a:ext cx="2309016" cy="13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8760" y="3125079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본당 디자인 및 설치 조형물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178259"/>
              </p:ext>
            </p:extLst>
          </p:nvPr>
        </p:nvGraphicFramePr>
        <p:xfrm>
          <a:off x="1113201" y="3719304"/>
          <a:ext cx="702078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307"/>
                <a:gridCol w="5569473"/>
              </a:tblGrid>
              <a:tr h="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dirty="0" smtClean="0"/>
                        <a:t>1</a:t>
                      </a:r>
                      <a:r>
                        <a:rPr lang="en-US" altLang="ko-KR" sz="1200" baseline="0" dirty="0" smtClean="0"/>
                        <a:t> ~ 2</a:t>
                      </a:r>
                      <a:r>
                        <a:rPr lang="ko-KR" altLang="en-US" sz="1200" dirty="0" smtClean="0"/>
                        <a:t>개월차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교육목표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 smtClean="0"/>
                        <a:t>목가구</a:t>
                      </a:r>
                      <a:r>
                        <a:rPr lang="ko-KR" altLang="en-US" sz="1200" dirty="0" smtClean="0"/>
                        <a:t> 경험하기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교육내용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간단한 </a:t>
                      </a:r>
                      <a:r>
                        <a:rPr lang="ko-KR" altLang="en-US" sz="1200" dirty="0" smtClean="0"/>
                        <a:t>테이블형태의 가구를 제작하면서 기본적인 집성방법과 기계사용법</a:t>
                      </a:r>
                      <a:r>
                        <a:rPr lang="en-US" altLang="ko-KR" sz="1200" dirty="0" smtClean="0"/>
                        <a:t>,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기본 장부 가공법 등을 공부한다</a:t>
                      </a:r>
                      <a:r>
                        <a:rPr lang="en-US" altLang="ko-KR" sz="1200" dirty="0" smtClean="0"/>
                        <a:t>. </a:t>
                      </a:r>
                      <a:r>
                        <a:rPr lang="ko-KR" altLang="en-US" sz="1200" dirty="0" smtClean="0"/>
                        <a:t>아울러 수공구 사용의 필요성을 체험한다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267" y="5085184"/>
            <a:ext cx="1721544" cy="10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106" y="5085184"/>
            <a:ext cx="2008559" cy="10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712" y="5085184"/>
            <a:ext cx="967811" cy="10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06" y="5085184"/>
            <a:ext cx="787114" cy="100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689145" y="2945457"/>
            <a:ext cx="2893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프란치스코</a:t>
            </a:r>
            <a:r>
              <a:rPr lang="ko-KR" altLang="en-US" sz="1200" dirty="0" smtClean="0"/>
              <a:t> 교육관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4970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7484" y="6433591"/>
            <a:ext cx="81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4</a:t>
            </a:r>
            <a:endParaRPr lang="ko-KR" altLang="en-US" sz="1400" dirty="0"/>
          </a:p>
        </p:txBody>
      </p:sp>
      <p:sp>
        <p:nvSpPr>
          <p:cNvPr id="19" name="Shape 146"/>
          <p:cNvSpPr/>
          <p:nvPr/>
        </p:nvSpPr>
        <p:spPr>
          <a:xfrm>
            <a:off x="150208" y="644365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606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smtClean="0">
                <a:solidFill>
                  <a:srgbClr val="7030A0"/>
                </a:solidFill>
              </a:rPr>
              <a:t>강사 및 교육프로그램 소개</a:t>
            </a:r>
            <a:endParaRPr lang="ko-KR" alt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12" y="601524"/>
            <a:ext cx="839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세마성당 본당과 교육관의 디자인과 조형물 설치에 도움을 주신 </a:t>
            </a:r>
            <a:r>
              <a:rPr lang="ko-KR" altLang="en-US" sz="1400" dirty="0" err="1" smtClean="0"/>
              <a:t>이긍범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바오로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교수님과 이해철 </a:t>
            </a:r>
            <a:r>
              <a:rPr lang="ko-KR" altLang="en-US" sz="1400" dirty="0" err="1" smtClean="0"/>
              <a:t>안토니</a:t>
            </a:r>
            <a:r>
              <a:rPr lang="ko-KR" altLang="en-US" sz="1400" dirty="0" err="1"/>
              <a:t>오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소장님이 주관하여 교육을 진행 합니다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 </a:t>
            </a:r>
            <a:endParaRPr lang="ko-KR" altLang="en-US" sz="14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6778232"/>
              </p:ext>
            </p:extLst>
          </p:nvPr>
        </p:nvGraphicFramePr>
        <p:xfrm>
          <a:off x="1113201" y="1703080"/>
          <a:ext cx="702078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307"/>
                <a:gridCol w="5569473"/>
              </a:tblGrid>
              <a:tr h="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aseline="0" dirty="0" smtClean="0"/>
                        <a:t>3 ~ 4</a:t>
                      </a:r>
                      <a:r>
                        <a:rPr lang="ko-KR" altLang="en-US" sz="1200" dirty="0" smtClean="0"/>
                        <a:t>개월차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교육목표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수공구의 이해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교육내용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대패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끌 </a:t>
                      </a:r>
                      <a:r>
                        <a:rPr lang="ko-KR" altLang="en-US" sz="1200" dirty="0" err="1" smtClean="0"/>
                        <a:t>날가기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톱질연습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err="1" smtClean="0"/>
                        <a:t>각재뽑기</a:t>
                      </a:r>
                      <a:r>
                        <a:rPr lang="en-US" altLang="ko-KR" sz="1200" dirty="0" smtClean="0"/>
                        <a:t>,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ko-KR" altLang="en-US" sz="1200" baseline="0" dirty="0" err="1" smtClean="0"/>
                        <a:t>장부연습등을</a:t>
                      </a:r>
                      <a:r>
                        <a:rPr lang="ko-KR" altLang="en-US" sz="1200" baseline="0" dirty="0" smtClean="0"/>
                        <a:t> 수련한다</a:t>
                      </a:r>
                      <a:r>
                        <a:rPr lang="en-US" altLang="ko-KR" sz="1200" baseline="0" dirty="0" smtClean="0"/>
                        <a:t>.</a:t>
                      </a: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baseline="0" dirty="0" smtClean="0"/>
                        <a:t>(</a:t>
                      </a:r>
                      <a:r>
                        <a:rPr lang="ko-KR" altLang="en-US" sz="1200" baseline="0" dirty="0" smtClean="0"/>
                        <a:t>수공구의 연습은 틈틈이 지속적인 수련을 한다</a:t>
                      </a:r>
                      <a:r>
                        <a:rPr lang="en-US" altLang="ko-KR" sz="1200" baseline="0" dirty="0" smtClean="0"/>
                        <a:t>)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표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9691958"/>
              </p:ext>
            </p:extLst>
          </p:nvPr>
        </p:nvGraphicFramePr>
        <p:xfrm>
          <a:off x="1113201" y="2852936"/>
          <a:ext cx="7020780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307"/>
                <a:gridCol w="5569473"/>
              </a:tblGrid>
              <a:tr h="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aseline="0" dirty="0" smtClean="0"/>
                        <a:t>5 ~ 8</a:t>
                      </a:r>
                      <a:r>
                        <a:rPr lang="ko-KR" altLang="en-US" sz="1200" dirty="0" smtClean="0"/>
                        <a:t>개월차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교육목표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 smtClean="0"/>
                        <a:t>판재형</a:t>
                      </a:r>
                      <a:r>
                        <a:rPr lang="en-US" altLang="ko-KR" sz="1200" dirty="0" smtClean="0"/>
                        <a:t>(</a:t>
                      </a:r>
                      <a:r>
                        <a:rPr lang="ko-KR" altLang="en-US" sz="1200" dirty="0" smtClean="0"/>
                        <a:t>박스형</a:t>
                      </a:r>
                      <a:r>
                        <a:rPr lang="en-US" altLang="ko-KR" sz="1200" dirty="0" smtClean="0"/>
                        <a:t>)</a:t>
                      </a:r>
                      <a:r>
                        <a:rPr lang="ko-KR" altLang="en-US" sz="1200" dirty="0" smtClean="0"/>
                        <a:t>가구 만들기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교육내용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 smtClean="0"/>
                        <a:t>협탁</a:t>
                      </a:r>
                      <a:r>
                        <a:rPr lang="ko-KR" altLang="en-US" sz="1200" dirty="0" smtClean="0"/>
                        <a:t> 또는 </a:t>
                      </a:r>
                      <a:r>
                        <a:rPr lang="ko-KR" altLang="en-US" sz="1200" dirty="0" err="1" smtClean="0"/>
                        <a:t>콘솔등을</a:t>
                      </a:r>
                      <a:r>
                        <a:rPr lang="ko-KR" altLang="en-US" sz="1200" dirty="0" smtClean="0"/>
                        <a:t> 제작하면서 </a:t>
                      </a:r>
                      <a:r>
                        <a:rPr lang="ko-KR" altLang="en-US" sz="1200" dirty="0" err="1" smtClean="0"/>
                        <a:t>판재형가구의</a:t>
                      </a:r>
                      <a:r>
                        <a:rPr lang="ko-KR" altLang="en-US" sz="1200" dirty="0" smtClean="0"/>
                        <a:t> 기본적인 구조를 이해한다</a:t>
                      </a:r>
                      <a:r>
                        <a:rPr lang="en-US" altLang="ko-KR" sz="1200" dirty="0" smtClean="0"/>
                        <a:t>.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33056"/>
            <a:ext cx="163830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26" y="3933057"/>
            <a:ext cx="1791464" cy="2095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42" y="3933057"/>
            <a:ext cx="2664296" cy="211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9725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7484" y="6433591"/>
            <a:ext cx="81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5</a:t>
            </a:r>
            <a:endParaRPr lang="ko-KR" altLang="en-US" sz="1400" dirty="0"/>
          </a:p>
        </p:txBody>
      </p:sp>
      <p:sp>
        <p:nvSpPr>
          <p:cNvPr id="19" name="Shape 146"/>
          <p:cNvSpPr/>
          <p:nvPr/>
        </p:nvSpPr>
        <p:spPr>
          <a:xfrm>
            <a:off x="150208" y="644365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60647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7030A0"/>
                </a:solidFill>
              </a:rPr>
              <a:t>강사 및 교육프로그램 소개</a:t>
            </a:r>
            <a:endParaRPr lang="ko-KR" alt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12" y="601524"/>
            <a:ext cx="839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세마성당 본당과 교육관의 디자인과 조형물 설치에 도움을 주신 </a:t>
            </a:r>
            <a:r>
              <a:rPr lang="ko-KR" altLang="en-US" sz="1400" dirty="0" err="1" smtClean="0"/>
              <a:t>이긍범</a:t>
            </a:r>
            <a:r>
              <a:rPr lang="en-US" altLang="ko-KR" sz="1400" dirty="0" smtClean="0"/>
              <a:t> </a:t>
            </a:r>
            <a:r>
              <a:rPr lang="ko-KR" altLang="en-US" sz="1400" dirty="0" err="1" smtClean="0"/>
              <a:t>바오로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교수님과 이해철 </a:t>
            </a:r>
            <a:r>
              <a:rPr lang="ko-KR" altLang="en-US" sz="1400" dirty="0" err="1" smtClean="0"/>
              <a:t>안토니</a:t>
            </a:r>
            <a:r>
              <a:rPr lang="ko-KR" altLang="en-US" sz="1400" dirty="0" err="1"/>
              <a:t>오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소장님이 주관하여 교육을 진행 합니다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 </a:t>
            </a:r>
            <a:endParaRPr lang="ko-KR" altLang="en-US" sz="14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8864288"/>
              </p:ext>
            </p:extLst>
          </p:nvPr>
        </p:nvGraphicFramePr>
        <p:xfrm>
          <a:off x="1113201" y="1703080"/>
          <a:ext cx="7020780" cy="100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1307"/>
                <a:gridCol w="5569473"/>
              </a:tblGrid>
              <a:tr h="0">
                <a:tc gridSpan="2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aseline="0" dirty="0" smtClean="0"/>
                        <a:t>9 ~ 12</a:t>
                      </a:r>
                      <a:r>
                        <a:rPr lang="ko-KR" altLang="en-US" sz="1200" dirty="0" smtClean="0"/>
                        <a:t>개월차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교육목표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smtClean="0"/>
                        <a:t>의자 만들기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200" dirty="0" smtClean="0"/>
                        <a:t>교육내용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 smtClean="0"/>
                        <a:t>각재형</a:t>
                      </a:r>
                      <a:r>
                        <a:rPr lang="ko-KR" altLang="en-US" sz="1200" dirty="0" smtClean="0"/>
                        <a:t> 가구의 기본인 </a:t>
                      </a:r>
                      <a:r>
                        <a:rPr lang="ko-KR" altLang="en-US" sz="1200" dirty="0" err="1" smtClean="0"/>
                        <a:t>의자만들기를</a:t>
                      </a:r>
                      <a:r>
                        <a:rPr lang="ko-KR" altLang="en-US" sz="1200" dirty="0" smtClean="0"/>
                        <a:t> 통해 각재의 각도작업과 기본적인 </a:t>
                      </a:r>
                      <a:r>
                        <a:rPr lang="ko-KR" altLang="en-US" sz="1200" dirty="0" err="1" smtClean="0"/>
                        <a:t>밴딩작업</a:t>
                      </a:r>
                      <a:r>
                        <a:rPr lang="en-US" altLang="ko-KR" sz="1200" dirty="0" smtClean="0"/>
                        <a:t>, </a:t>
                      </a:r>
                      <a:r>
                        <a:rPr lang="ko-KR" altLang="en-US" sz="1200" dirty="0" smtClean="0"/>
                        <a:t>템플릿을 이용한 </a:t>
                      </a:r>
                      <a:r>
                        <a:rPr lang="ko-KR" altLang="en-US" sz="1200" dirty="0" err="1" smtClean="0"/>
                        <a:t>라우터작업등을</a:t>
                      </a:r>
                      <a:r>
                        <a:rPr lang="ko-KR" altLang="en-US" sz="1200" dirty="0" smtClean="0"/>
                        <a:t> 수련한다</a:t>
                      </a:r>
                      <a:r>
                        <a:rPr lang="en-US" altLang="ko-KR" sz="1200" dirty="0" smtClean="0"/>
                        <a:t>. </a:t>
                      </a:r>
                      <a:endParaRPr lang="ko-KR" altLang="en-US" sz="12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972915"/>
            <a:ext cx="2131562" cy="260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68" y="2972915"/>
            <a:ext cx="2425859" cy="2601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94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039" y="1772816"/>
            <a:ext cx="320992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직선 연결선 8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7484" y="6433591"/>
            <a:ext cx="81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6</a:t>
            </a:r>
            <a:endParaRPr lang="ko-KR" altLang="en-US" sz="1400" dirty="0"/>
          </a:p>
        </p:txBody>
      </p:sp>
      <p:sp>
        <p:nvSpPr>
          <p:cNvPr id="19" name="Shape 146"/>
          <p:cNvSpPr/>
          <p:nvPr/>
        </p:nvSpPr>
        <p:spPr>
          <a:xfrm>
            <a:off x="150208" y="644365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5" y="260647"/>
            <a:ext cx="26910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7030A0"/>
                </a:solidFill>
              </a:rPr>
              <a:t>메이커 요셉 스쿨 사업모델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(</a:t>
            </a:r>
            <a:r>
              <a:rPr lang="ko-KR" altLang="en-US" sz="1200" b="1" dirty="0" smtClean="0">
                <a:solidFill>
                  <a:srgbClr val="7030A0"/>
                </a:solidFill>
              </a:rPr>
              <a:t>판매수익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)</a:t>
            </a:r>
            <a:endParaRPr lang="ko-KR" alt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12" y="601524"/>
            <a:ext cx="839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재료 및 강사료 등을 마련하기 위해 부득이 사업모델을 가져야 하며 사업모델로는 만든 제품의 판매를 통한 현실적인 수익창출이 가능합니다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6512"/>
            <a:ext cx="549766" cy="67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421" y="2348880"/>
            <a:ext cx="619160" cy="66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170" y="2348880"/>
            <a:ext cx="838379" cy="66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209" y="3140968"/>
            <a:ext cx="860772" cy="500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92925" y="19341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게시판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84397" y="32609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</a:rPr>
              <a:t>개당 얼마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6145" y="400506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err="1" smtClean="0"/>
              <a:t>게사판</a:t>
            </a:r>
            <a:r>
              <a:rPr lang="ko-KR" altLang="en-US" sz="1200" dirty="0" smtClean="0"/>
              <a:t> 및 주보를 통한 홍보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11048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995936" y="4005064"/>
            <a:ext cx="453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 smtClean="0"/>
              <a:t>(</a:t>
            </a:r>
            <a:r>
              <a:rPr lang="ko-KR" altLang="en-US" sz="1200" dirty="0" smtClean="0"/>
              <a:t>전시를 통한 홍보</a:t>
            </a:r>
            <a:r>
              <a:rPr lang="en-US" altLang="ko-KR" sz="1200" dirty="0" smtClean="0"/>
              <a:t>)</a:t>
            </a:r>
            <a:endParaRPr lang="ko-KR" altLang="en-US" sz="12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509120"/>
            <a:ext cx="2231403" cy="161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247964" y="4767535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 </a:t>
            </a:r>
            <a:r>
              <a:rPr lang="ko-KR" altLang="en-US" sz="1200" dirty="0" smtClean="0"/>
              <a:t>만든 상품 중 본인 상품을 본인이 구입 할 수도 있습니다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918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7484" y="6433591"/>
            <a:ext cx="81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/>
              <a:t>7</a:t>
            </a:r>
            <a:endParaRPr lang="ko-KR" altLang="en-US" sz="1400" dirty="0"/>
          </a:p>
        </p:txBody>
      </p:sp>
      <p:sp>
        <p:nvSpPr>
          <p:cNvPr id="19" name="Shape 146"/>
          <p:cNvSpPr/>
          <p:nvPr/>
        </p:nvSpPr>
        <p:spPr>
          <a:xfrm>
            <a:off x="150208" y="644365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60647"/>
            <a:ext cx="2918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7030A0"/>
                </a:solidFill>
              </a:rPr>
              <a:t>메이커 요셉 스쿨 사업모델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(</a:t>
            </a:r>
            <a:r>
              <a:rPr lang="ko-KR" altLang="en-US" sz="1200" b="1" dirty="0" smtClean="0">
                <a:solidFill>
                  <a:srgbClr val="7030A0"/>
                </a:solidFill>
              </a:rPr>
              <a:t>기부</a:t>
            </a:r>
            <a:r>
              <a:rPr lang="en-US" altLang="ko-KR" sz="1200" b="1" dirty="0" smtClean="0">
                <a:solidFill>
                  <a:srgbClr val="7030A0"/>
                </a:solidFill>
              </a:rPr>
              <a:t>)</a:t>
            </a:r>
            <a:endParaRPr lang="ko-KR" alt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12" y="601524"/>
            <a:ext cx="839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원목 등의 재료의 가격이 높아 구매하는 방법은 현실적으로 어렵습니다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타 업체 교육을 볼 때 재료는 교육생이 준비함을 원칙으로 합니다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다행히도 메이커 요셉 스쿨은 이를 기부 받을 수 있습니다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78000"/>
            <a:ext cx="3179512" cy="102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58" y="1605385"/>
            <a:ext cx="1419862" cy="219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050" y="1656977"/>
            <a:ext cx="3082744" cy="78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24128" y="1971997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/>
              <a:t>가</a:t>
            </a:r>
            <a:r>
              <a:rPr lang="ko-KR" altLang="en-US" sz="1400" dirty="0" smtClean="0"/>
              <a:t>톨릭신문에도 기사가 있고 공생공빈밀알 자문기구 및 실무자네트워크에 속해 있는 김병주 베드로 대표이사가 이미 이러한 활동을 할 수 있는 기반을 가지고 있고 적극 도움을 주려고 합니다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294" y="3941767"/>
            <a:ext cx="2213206" cy="219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4499992" y="4373104"/>
            <a:ext cx="38164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 </a:t>
            </a:r>
            <a:r>
              <a:rPr lang="ko-KR" altLang="en-US" sz="1400" dirty="0" smtClean="0"/>
              <a:t>가구가 더 이상 버려지지 않도록 메이커 요셉 스쿨이 앞장서며 버려지는 물품을 새 상품으로 만들어서 취약계층 지원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기부를 한다면 요셉 성인의 노동의 즐거움을 알고 널리 보급할 수 있을 것입니다</a:t>
            </a:r>
            <a:r>
              <a:rPr lang="en-US" altLang="ko-KR" sz="1400" dirty="0" smtClean="0"/>
              <a:t>.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564101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/>
        </p:nvCxnSpPr>
        <p:spPr>
          <a:xfrm>
            <a:off x="395536" y="126876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/>
          <p:cNvCxnSpPr/>
          <p:nvPr/>
        </p:nvCxnSpPr>
        <p:spPr>
          <a:xfrm>
            <a:off x="395536" y="6309320"/>
            <a:ext cx="842493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57484" y="6433591"/>
            <a:ext cx="81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/>
              <a:t>8</a:t>
            </a:r>
            <a:endParaRPr lang="ko-KR" altLang="en-US" sz="1400" dirty="0"/>
          </a:p>
        </p:txBody>
      </p:sp>
      <p:sp>
        <p:nvSpPr>
          <p:cNvPr id="19" name="Shape 146"/>
          <p:cNvSpPr/>
          <p:nvPr/>
        </p:nvSpPr>
        <p:spPr>
          <a:xfrm>
            <a:off x="150208" y="6443657"/>
            <a:ext cx="1901512" cy="2257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lnSpc>
                <a:spcPct val="80000"/>
              </a:lnSpc>
              <a:defRPr sz="1500"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r>
              <a:rPr lang="ko-KR" altLang="en-US" sz="1000" dirty="0" smtClean="0"/>
              <a:t>공생공빈밀알 사회적 협동조합</a:t>
            </a:r>
            <a:endParaRPr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60647"/>
            <a:ext cx="2918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rgbClr val="7030A0"/>
                </a:solidFill>
              </a:rPr>
              <a:t>메이커 요셉 스쿨 자금운영</a:t>
            </a:r>
            <a:endParaRPr lang="ko-KR" altLang="en-US" sz="12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712" y="601524"/>
            <a:ext cx="839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자립적인 관점으로 메이커 요셉 스쿨이 운영 될 수 있도록 자금운영을 기준으로 사업성을 정리 해 보겠습니다</a:t>
            </a:r>
            <a:r>
              <a:rPr lang="en-US" altLang="ko-KR" sz="1400" dirty="0" smtClean="0"/>
              <a:t>. (</a:t>
            </a:r>
            <a:r>
              <a:rPr lang="ko-KR" altLang="en-US" sz="1400" dirty="0" smtClean="0"/>
              <a:t>월간 운영 예상 비용</a:t>
            </a:r>
            <a:r>
              <a:rPr lang="en-US" altLang="ko-KR" sz="1400" dirty="0" smtClean="0"/>
              <a:t>)</a:t>
            </a:r>
            <a:endParaRPr lang="ko-KR" altLang="en-US" sz="1400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509176"/>
              </p:ext>
            </p:extLst>
          </p:nvPr>
        </p:nvGraphicFramePr>
        <p:xfrm>
          <a:off x="426710" y="1593860"/>
          <a:ext cx="8393760" cy="3703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9220"/>
                <a:gridCol w="1049220"/>
                <a:gridCol w="1049220"/>
                <a:gridCol w="1049220"/>
                <a:gridCol w="1049220"/>
                <a:gridCol w="1049220"/>
                <a:gridCol w="1049220"/>
                <a:gridCol w="1049220"/>
              </a:tblGrid>
              <a:tr h="370840"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지출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수익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항목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금액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회수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총지출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비고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항목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금액</a:t>
                      </a:r>
                      <a:r>
                        <a:rPr lang="en-US" altLang="ko-KR" sz="1400" dirty="0" smtClean="0"/>
                        <a:t>/</a:t>
                      </a:r>
                      <a:r>
                        <a:rPr lang="ko-KR" altLang="en-US" sz="1400" dirty="0" smtClean="0"/>
                        <a:t>회수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총수입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비고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강의장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err="1" smtClean="0"/>
                        <a:t>대여비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20</a:t>
                      </a:r>
                      <a:r>
                        <a:rPr lang="ko-KR" altLang="en-US" sz="1400" dirty="0" smtClean="0"/>
                        <a:t>만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월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800,000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지원 가능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상품 판매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30</a:t>
                      </a:r>
                      <a:r>
                        <a:rPr lang="ko-KR" altLang="en-US" sz="1400" dirty="0" smtClean="0"/>
                        <a:t>만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월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1,200,000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가감 가능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강사료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20</a:t>
                      </a:r>
                      <a:r>
                        <a:rPr lang="ko-KR" altLang="en-US" sz="1400" dirty="0" smtClean="0"/>
                        <a:t>만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월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800,000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기부 가능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수강료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20</a:t>
                      </a:r>
                      <a:r>
                        <a:rPr lang="ko-KR" altLang="en-US" sz="1400" dirty="0" smtClean="0"/>
                        <a:t>명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만 월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800,000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확인 필요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기본공구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1,000,000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확인 필요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지원금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강의장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20</a:t>
                      </a:r>
                      <a:r>
                        <a:rPr lang="ko-KR" altLang="en-US" sz="1400" dirty="0" smtClean="0"/>
                        <a:t>만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월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800,000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지원 가능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다과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100,000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확인 필요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강사료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20</a:t>
                      </a:r>
                      <a:r>
                        <a:rPr lang="ko-KR" altLang="en-US" sz="1400" dirty="0" smtClean="0"/>
                        <a:t>만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월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800,000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기부 가능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원목 등 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재료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회 </a:t>
                      </a:r>
                      <a:r>
                        <a:rPr lang="en-US" altLang="ko-KR" sz="1400" dirty="0" smtClean="0"/>
                        <a:t>20</a:t>
                      </a:r>
                      <a:r>
                        <a:rPr lang="ko-KR" altLang="en-US" sz="1400" dirty="0" smtClean="0"/>
                        <a:t>만</a:t>
                      </a:r>
                      <a:endParaRPr lang="en-US" altLang="ko-KR" sz="1400" dirty="0" smtClean="0"/>
                    </a:p>
                    <a:p>
                      <a:pPr algn="ctr" latinLnBrk="1"/>
                      <a:r>
                        <a:rPr lang="ko-KR" altLang="en-US" sz="1400" dirty="0" smtClean="0"/>
                        <a:t>월 </a:t>
                      </a:r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회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800,000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400" dirty="0" smtClean="0"/>
                        <a:t>기름값 등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합계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3,500,000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합계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 smtClean="0"/>
                        <a:t>3,600,000</a:t>
                      </a:r>
                      <a:endParaRPr lang="ko-KR" alt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12" y="5498068"/>
            <a:ext cx="8393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 보시는 바와 같이 한달 기본 운영비가 발생하는데 이를 지속적으로 유지하기 위해 상품 판매가 필수적임을 확인 하실 수 있으며 수강료 부분도 생각해 봐야 할 것으로 보입니다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684097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694</Words>
  <Application>Microsoft Office PowerPoint</Application>
  <PresentationFormat>화면 슬라이드 쇼(4:3)</PresentationFormat>
  <Paragraphs>132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Montserrat Light</vt:lpstr>
      <vt:lpstr>Montserrat Ultra Light</vt:lpstr>
      <vt:lpstr>Noto Sans CJK KR Bold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</dc:creator>
  <cp:lastModifiedBy>천주교세마성당</cp:lastModifiedBy>
  <cp:revision>24</cp:revision>
  <dcterms:created xsi:type="dcterms:W3CDTF">2017-03-07T03:18:55Z</dcterms:created>
  <dcterms:modified xsi:type="dcterms:W3CDTF">2017-03-08T06:55:40Z</dcterms:modified>
</cp:coreProperties>
</file>