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3" autoAdjust="0"/>
    <p:restoredTop sz="94630" autoAdjust="0"/>
  </p:normalViewPr>
  <p:slideViewPr>
    <p:cSldViewPr>
      <p:cViewPr varScale="1">
        <p:scale>
          <a:sx n="90" d="100"/>
          <a:sy n="90" d="100"/>
        </p:scale>
        <p:origin x="-102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BCDFB-3F6C-4911-8F34-D4A60B30BC48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FC7FF-F5A7-436E-9A1D-FFE940B6D5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7601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C7FF-F5A7-436E-9A1D-FFE940B6D5A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81760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C7FF-F5A7-436E-9A1D-FFE940B6D5AA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03903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FC7FF-F5A7-436E-9A1D-FFE940B6D5A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408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D3F20-16BA-41E5-BA08-938171E4E22E}" type="datetimeFigureOut">
              <a:rPr lang="ko-KR" altLang="en-US" smtClean="0"/>
              <a:pPr/>
              <a:t>2017-03-19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2BB8D-20E5-41B0-B16A-45F228434B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71480"/>
            <a:ext cx="78581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b="1" dirty="0" smtClean="0">
                <a:latin typeface="굴림" pitchFamily="50" charset="-127"/>
                <a:ea typeface="굴림" pitchFamily="50" charset="-127"/>
              </a:rPr>
              <a:t>밀알 재가 </a:t>
            </a:r>
            <a:r>
              <a:rPr lang="ko-KR" altLang="en-US" sz="4400" b="1" dirty="0" smtClean="0">
                <a:latin typeface="굴림" pitchFamily="50" charset="-127"/>
                <a:ea typeface="굴림" pitchFamily="50" charset="-127"/>
              </a:rPr>
              <a:t>노인요양 센터</a:t>
            </a:r>
            <a:r>
              <a:rPr lang="en-US" altLang="ko-KR" sz="44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4400" b="1" dirty="0" smtClean="0">
                <a:latin typeface="굴림" pitchFamily="50" charset="-127"/>
                <a:ea typeface="굴림" pitchFamily="50" charset="-127"/>
              </a:rPr>
              <a:t>가칭</a:t>
            </a:r>
            <a:r>
              <a:rPr lang="en-US" altLang="ko-KR" sz="4400" b="1" dirty="0" smtClean="0">
                <a:latin typeface="굴림" pitchFamily="50" charset="-127"/>
                <a:ea typeface="굴림" pitchFamily="50" charset="-127"/>
              </a:rPr>
              <a:t>) </a:t>
            </a:r>
            <a:endParaRPr lang="en-US" altLang="ko-KR" sz="4400" b="1" dirty="0" smtClean="0">
              <a:latin typeface="굴림" pitchFamily="50" charset="-127"/>
              <a:ea typeface="굴림" pitchFamily="50" charset="-127"/>
            </a:endParaRPr>
          </a:p>
          <a:p>
            <a:pPr algn="ctr"/>
            <a:r>
              <a:rPr lang="ko-KR" altLang="en-US" sz="4400" b="1" dirty="0" smtClean="0">
                <a:latin typeface="굴림" pitchFamily="50" charset="-127"/>
                <a:ea typeface="굴림" pitchFamily="50" charset="-127"/>
              </a:rPr>
              <a:t>구축 </a:t>
            </a:r>
            <a:r>
              <a:rPr lang="ko-KR" altLang="en-US" sz="4400" b="1" dirty="0" smtClean="0">
                <a:latin typeface="굴림" pitchFamily="50" charset="-127"/>
                <a:ea typeface="굴림" pitchFamily="50" charset="-127"/>
              </a:rPr>
              <a:t>방안</a:t>
            </a:r>
            <a:endParaRPr lang="ko-KR" altLang="en-US" sz="44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5417122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굴림" pitchFamily="50" charset="-127"/>
                <a:ea typeface="굴림" pitchFamily="50" charset="-127"/>
              </a:rPr>
              <a:t>2017. 03. 21</a:t>
            </a:r>
            <a:endParaRPr lang="ko-KR" altLang="en-US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3628" y="5967731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공생공빈 밀알 사회적 협동조합</a:t>
            </a:r>
            <a:endParaRPr lang="ko-KR" altLang="en-US" sz="2400" b="1" dirty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357430"/>
            <a:ext cx="6643734" cy="2596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642910" y="571480"/>
            <a:ext cx="78581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3200" b="1" dirty="0" smtClean="0">
                <a:latin typeface="굴림" pitchFamily="50" charset="-127"/>
                <a:ea typeface="굴림" pitchFamily="50" charset="-127"/>
              </a:rPr>
              <a:t>밀알 재가 노인요양센터</a:t>
            </a:r>
            <a:r>
              <a:rPr lang="en-US" altLang="ko-KR" sz="32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3200" b="1" dirty="0" smtClean="0">
                <a:latin typeface="굴림" pitchFamily="50" charset="-127"/>
                <a:ea typeface="굴림" pitchFamily="50" charset="-127"/>
              </a:rPr>
              <a:t>가칭</a:t>
            </a:r>
            <a:r>
              <a:rPr lang="en-US" altLang="ko-KR" sz="3200" b="1" dirty="0" smtClean="0">
                <a:latin typeface="굴림" pitchFamily="50" charset="-127"/>
                <a:ea typeface="굴림" pitchFamily="50" charset="-127"/>
              </a:rPr>
              <a:t>) </a:t>
            </a:r>
            <a:r>
              <a:rPr lang="ko-KR" altLang="en-US" sz="3200" b="1" dirty="0" smtClean="0">
                <a:latin typeface="굴림" pitchFamily="50" charset="-127"/>
                <a:ea typeface="굴림" pitchFamily="50" charset="-127"/>
              </a:rPr>
              <a:t>구축 방안</a:t>
            </a:r>
            <a:endParaRPr lang="ko-KR" altLang="en-US" sz="32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161419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1. 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목적 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71604" y="1597662"/>
            <a:ext cx="6929486" cy="688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●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공생공빈 밀알 사회적 협동조합의 목적 중의 하나인 나눔과 기부 문화를 확산하기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  위한 사업의 구체화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현실화를 위한 방안수립</a:t>
            </a:r>
            <a:endParaRPr lang="ko-KR" altLang="en-US" sz="14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10" y="278605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굴림" pitchFamily="50" charset="-127"/>
                <a:ea typeface="굴림" pitchFamily="50" charset="-127"/>
              </a:rPr>
              <a:t>2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의의 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782933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3. 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추진</a:t>
            </a:r>
            <a:endParaRPr lang="en-US" altLang="ko-KR" b="1" dirty="0" smtClean="0">
              <a:latin typeface="굴림" pitchFamily="50" charset="-127"/>
              <a:ea typeface="굴림" pitchFamily="50" charset="-127"/>
            </a:endParaRPr>
          </a:p>
          <a:p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   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방향 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71604" y="4721236"/>
            <a:ext cx="692948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●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성모재가노인지원센터의 운영 및 노하우 벤치마킹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●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밀알 재가 노인 요양 센터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가칭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의 운영 개시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●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요양보호사 및 봉사자 양성과 방문요양 수급자 신청 모집 및 지원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●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밀알 재가 노인 요양 센터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가칭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의 공익적 기능 갖춤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●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교구 연계 교육 프로그램 개발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/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 방문요양 수급자 확대 </a:t>
            </a:r>
            <a:endParaRPr lang="ko-KR" altLang="en-US" sz="14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71604" y="2714620"/>
            <a:ext cx="692948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●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가정에서 일상생활을 영위하고 있는 노인으로서 신체적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•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정신적 장애로 어려움을 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겪고 있는 노인에게 지역사회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•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공동체 안에서 건전하고 안정적인 노후를 영위하도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록 장기요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양요원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요양보호사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과 봉사자가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 가정을 방문하여 신체활동 및 가사활동 등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 필요한 각종 서비스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를 제공함을 물론 장기요양요원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요양보호사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과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봉사자들도 지원</a:t>
            </a:r>
            <a:endParaRPr lang="en-US" altLang="ko-KR" sz="1400" b="1" dirty="0" smtClean="0">
              <a:latin typeface="굴림" pitchFamily="50" charset="-127"/>
              <a:ea typeface="굴림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en-US" altLang="ko-KR" sz="1400" b="1" dirty="0" smtClean="0">
                <a:latin typeface="굴림" pitchFamily="50" charset="-127"/>
                <a:ea typeface="굴림" pitchFamily="50" charset="-127"/>
              </a:rPr>
              <a:t>  </a:t>
            </a:r>
            <a:r>
              <a:rPr lang="ko-KR" altLang="en-US" sz="1400" b="1" dirty="0" smtClean="0">
                <a:latin typeface="굴림" pitchFamily="50" charset="-127"/>
                <a:ea typeface="굴림" pitchFamily="50" charset="-127"/>
              </a:rPr>
              <a:t>할 수 있는 다목적 돌봄 시스템 구축</a:t>
            </a:r>
            <a:endParaRPr lang="ko-KR" altLang="en-US" sz="1400" b="1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42910" y="559338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굴림" pitchFamily="50" charset="-127"/>
                <a:ea typeface="굴림" pitchFamily="50" charset="-127"/>
              </a:rPr>
              <a:t>4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. 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사업 추진단계 별 내용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요약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 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7777825"/>
              </p:ext>
            </p:extLst>
          </p:nvPr>
        </p:nvGraphicFramePr>
        <p:xfrm>
          <a:off x="1071538" y="1203007"/>
          <a:ext cx="7429551" cy="5226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126"/>
                <a:gridCol w="1734397"/>
                <a:gridCol w="1647676"/>
                <a:gridCol w="1647676"/>
                <a:gridCol w="1647676"/>
              </a:tblGrid>
              <a:tr h="25838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굴림" pitchFamily="50" charset="-127"/>
                          <a:ea typeface="굴림" pitchFamily="50" charset="-127"/>
                        </a:rPr>
                        <a:t>단계</a:t>
                      </a:r>
                      <a:endParaRPr lang="ko-KR" altLang="en-US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2450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굴림" pitchFamily="50" charset="-127"/>
                          <a:ea typeface="굴림" pitchFamily="50" charset="-127"/>
                        </a:rPr>
                        <a:t>내용</a:t>
                      </a:r>
                      <a:endParaRPr lang="ko-KR" altLang="en-US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인천</a:t>
                      </a:r>
                      <a:r>
                        <a:rPr lang="ko-KR" altLang="en-US" sz="14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성모재가노인복지센터 </a:t>
                      </a:r>
                      <a:r>
                        <a:rPr lang="ko-KR" altLang="en-US" sz="14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벤치마킹</a:t>
                      </a:r>
                      <a:endParaRPr lang="en-US" altLang="ko-KR" sz="14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l" latinLnBrk="1"/>
                      <a:endParaRPr lang="en-US" altLang="ko-KR" sz="14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l" latinLnBrk="1"/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밀알재가노인복지센터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가칭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운영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개시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l" latinLnBrk="1"/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방문요양 수급자 신청인 모집 및 지원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l" latinLnBrk="1"/>
                      <a:endParaRPr lang="ko-KR" altLang="en-US" sz="140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요양보호사 확보 및 봉사자조직 구축 및 교육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봉사자의 생활 안정 지원 프로그램 개발 및 운영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l" latinLnBrk="1"/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교구연계 교육 프로그램 개발 및 운영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</a:tr>
              <a:tr h="3975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굴림" pitchFamily="50" charset="-127"/>
                          <a:ea typeface="굴림" pitchFamily="50" charset="-127"/>
                        </a:rPr>
                        <a:t>일정</a:t>
                      </a:r>
                      <a:endParaRPr lang="ko-KR" altLang="en-US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굴림" pitchFamily="50" charset="-127"/>
                          <a:ea typeface="굴림" pitchFamily="50" charset="-127"/>
                        </a:rPr>
                        <a:t>2017</a:t>
                      </a:r>
                      <a:endParaRPr lang="ko-KR" altLang="en-US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굴림" pitchFamily="50" charset="-127"/>
                          <a:ea typeface="굴림" pitchFamily="50" charset="-127"/>
                        </a:rPr>
                        <a:t>2017</a:t>
                      </a:r>
                      <a:endParaRPr lang="ko-KR" altLang="en-US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굴림" pitchFamily="50" charset="-127"/>
                          <a:ea typeface="굴림" pitchFamily="50" charset="-127"/>
                        </a:rPr>
                        <a:t>2017</a:t>
                      </a:r>
                      <a:endParaRPr lang="ko-KR" altLang="en-US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굴림" pitchFamily="50" charset="-127"/>
                          <a:ea typeface="굴림" pitchFamily="50" charset="-127"/>
                        </a:rPr>
                        <a:t>2018</a:t>
                      </a:r>
                      <a:endParaRPr lang="ko-KR" altLang="en-US" b="1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오른쪽 화살표 15"/>
          <p:cNvSpPr/>
          <p:nvPr/>
        </p:nvSpPr>
        <p:spPr>
          <a:xfrm>
            <a:off x="2143108" y="1500174"/>
            <a:ext cx="1071570" cy="785818"/>
          </a:xfrm>
          <a:prstGeom prst="rightArrow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14546" y="1714488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>
                <a:latin typeface="굴림" pitchFamily="50" charset="-127"/>
                <a:ea typeface="굴림" pitchFamily="50" charset="-127"/>
              </a:rPr>
              <a:t>1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ko-KR" altLang="en-US" sz="16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57356" y="2481670"/>
            <a:ext cx="1714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준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비</a:t>
            </a:r>
            <a:endParaRPr lang="ko-KR" altLang="en-US" sz="16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3" name="오른쪽 화살표 22"/>
          <p:cNvSpPr/>
          <p:nvPr/>
        </p:nvSpPr>
        <p:spPr>
          <a:xfrm>
            <a:off x="3714744" y="1748654"/>
            <a:ext cx="1071570" cy="785818"/>
          </a:xfrm>
          <a:prstGeom prst="rightArrow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86182" y="1962968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" pitchFamily="50" charset="-127"/>
                <a:ea typeface="굴림" pitchFamily="50" charset="-127"/>
              </a:rPr>
              <a:t>2</a:t>
            </a:r>
            <a:r>
              <a:rPr lang="en-US" altLang="ko-KR" sz="16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ko-KR" altLang="en-US" sz="16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71868" y="2730150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개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시</a:t>
            </a:r>
            <a:endParaRPr lang="ko-KR" altLang="en-US" sz="16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6" name="오른쪽 화살표 25"/>
          <p:cNvSpPr/>
          <p:nvPr/>
        </p:nvSpPr>
        <p:spPr>
          <a:xfrm>
            <a:off x="5429256" y="2034406"/>
            <a:ext cx="1071570" cy="785818"/>
          </a:xfrm>
          <a:prstGeom prst="rightArrow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00694" y="2248720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굴림" pitchFamily="50" charset="-127"/>
                <a:ea typeface="굴림" pitchFamily="50" charset="-127"/>
              </a:rPr>
              <a:t>3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ko-KR" altLang="en-US" sz="16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14942" y="3015902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운</a:t>
            </a:r>
            <a:r>
              <a:rPr lang="ko-KR" altLang="en-US" sz="1600" b="1" dirty="0">
                <a:latin typeface="굴림" pitchFamily="50" charset="-127"/>
                <a:ea typeface="굴림" pitchFamily="50" charset="-127"/>
              </a:rPr>
              <a:t>영</a:t>
            </a:r>
          </a:p>
        </p:txBody>
      </p:sp>
      <p:sp>
        <p:nvSpPr>
          <p:cNvPr id="29" name="오른쪽 화살표 28"/>
          <p:cNvSpPr/>
          <p:nvPr/>
        </p:nvSpPr>
        <p:spPr>
          <a:xfrm>
            <a:off x="7072330" y="2285992"/>
            <a:ext cx="1071570" cy="785818"/>
          </a:xfrm>
          <a:prstGeom prst="rightArrow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43768" y="2500306"/>
            <a:ext cx="785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" pitchFamily="50" charset="-127"/>
                <a:ea typeface="굴림" pitchFamily="50" charset="-127"/>
              </a:rPr>
              <a:t>4</a:t>
            </a:r>
            <a:r>
              <a:rPr lang="en-US" altLang="ko-KR" sz="1600" b="1" dirty="0" smtClean="0">
                <a:latin typeface="굴림" pitchFamily="50" charset="-127"/>
                <a:ea typeface="굴림" pitchFamily="50" charset="-127"/>
              </a:rPr>
              <a:t> 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단계</a:t>
            </a:r>
            <a:endParaRPr lang="ko-KR" altLang="en-US" sz="16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58016" y="3267488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확</a:t>
            </a:r>
            <a:r>
              <a:rPr lang="ko-KR" altLang="en-US" sz="1600" b="1" dirty="0" smtClean="0">
                <a:latin typeface="굴림" pitchFamily="50" charset="-127"/>
                <a:ea typeface="굴림" pitchFamily="50" charset="-127"/>
              </a:rPr>
              <a:t>장</a:t>
            </a:r>
            <a:endParaRPr lang="ko-KR" altLang="en-US" sz="1600" b="1" dirty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64316765"/>
              </p:ext>
            </p:extLst>
          </p:nvPr>
        </p:nvGraphicFramePr>
        <p:xfrm>
          <a:off x="1071538" y="1214421"/>
          <a:ext cx="7429552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  <a:gridCol w="857256"/>
                <a:gridCol w="4769461"/>
                <a:gridCol w="945579"/>
              </a:tblGrid>
              <a:tr h="1720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단계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구분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내용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비고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19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단계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준비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인천 성모 재가 노인복지센터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벤치마킹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견학 및 실습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구비서류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정관 外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및 운영을 위한 자료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요청 및 정리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6804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단계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개시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밀알 재가 노인요양센터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가칭</a:t>
                      </a: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운영 개시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사업신고 및 도구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차량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이동식 욕조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준비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운영인력 확보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사회복지사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명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/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요양보호사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15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명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en-US" altLang="ko-KR" sz="12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endParaRPr lang="en-US" altLang="ko-KR" sz="5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방문요양 수급자 신청인 모집 및 지원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방문요양 수급 대상자 모집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추천 및 주보홍보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방문요양 수급자 자격심사 신청 대행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</a:tr>
              <a:tr h="3311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단계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운영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요양보호사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확보 및 봉사자조직 구축 및 교육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요양보호사 와 봉사자를 위한 요양 이론 및 실습 프로그램 개발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봉사자교육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(2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인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조 지도교육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실시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  <a:tr h="11076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단계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확장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봉사자의 생활 안정 지원 프로그램 개발 및 운영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4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마일리지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급여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마일리지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&amp;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급여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endParaRPr lang="en-US" altLang="ko-KR" sz="5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endParaRPr lang="en-US" altLang="ko-KR" sz="5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교구연계 교육 프로그램 개발 및 운영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가정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생태사도직을 만들어 가정을 지키는 다목적 프로그램 교육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문화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음악연주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성가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책 읽어주기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및 영적 돌봄서비스 제공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교육을 통해 뜻있는 봉사자를 모집하여 본당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•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지역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•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교구로의 방문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  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요양 수급자 지원 확대 및 타 봉사조직과의 연계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(MOU)</a:t>
                      </a:r>
                    </a:p>
                    <a:p>
                      <a:pPr latinLnBrk="1"/>
                      <a:endParaRPr lang="en-US" altLang="ko-KR" sz="5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● 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봉사자 및 방문요양 수급자 지원 확대</a:t>
                      </a:r>
                      <a:endParaRPr lang="en-US" altLang="ko-KR" sz="14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2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인적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물적 기부 활성화 시스템 개발 및 운영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 -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생필품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재활용품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기부물품 지원 활성화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타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봉사조직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MOU</a:t>
                      </a:r>
                    </a:p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요셉</a:t>
                      </a:r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 메이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커스 스쿨</a:t>
                      </a:r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빈첸시오 </a:t>
                      </a:r>
                      <a:endParaRPr lang="en-US" altLang="ko-KR" sz="1100" b="1" baseline="0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algn="ctr" latinLnBrk="1"/>
                      <a:r>
                        <a:rPr lang="en-US" altLang="ko-KR" sz="1100" b="1" baseline="0" dirty="0" smtClean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</a:rPr>
                        <a:t>ect.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910" y="55933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4-1. 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사업 추진단계 별 내용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상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세</a:t>
            </a:r>
            <a:r>
              <a:rPr lang="en-US" altLang="ko-KR" b="1" dirty="0" smtClean="0"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b="1" dirty="0" smtClean="0">
                <a:latin typeface="굴림" pitchFamily="50" charset="-127"/>
                <a:ea typeface="굴림" pitchFamily="50" charset="-127"/>
              </a:rPr>
              <a:t> </a:t>
            </a:r>
            <a:endParaRPr lang="ko-KR" altLang="en-US" b="1" dirty="0">
              <a:latin typeface="굴림" pitchFamily="50" charset="-127"/>
              <a:ea typeface="굴림" pitchFamily="50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5020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502</Words>
  <Application>Microsoft Office PowerPoint</Application>
  <PresentationFormat>화면 슬라이드 쇼(4:3)</PresentationFormat>
  <Paragraphs>93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Admin</cp:lastModifiedBy>
  <cp:revision>113</cp:revision>
  <dcterms:created xsi:type="dcterms:W3CDTF">2017-03-17T08:15:07Z</dcterms:created>
  <dcterms:modified xsi:type="dcterms:W3CDTF">2017-03-19T07:45:15Z</dcterms:modified>
</cp:coreProperties>
</file>