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4" r:id="rId8"/>
    <p:sldId id="268" r:id="rId9"/>
    <p:sldId id="269" r:id="rId10"/>
    <p:sldId id="267" r:id="rId1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78" y="-7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151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66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05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444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7936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339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2505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865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7310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1979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790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6B94-5A8D-4A45-A87E-BEB4F1E080DC}" type="datetimeFigureOut">
              <a:rPr lang="ko-KR" altLang="en-US" smtClean="0"/>
              <a:pPr/>
              <a:t>2017-08-08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184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3700" y="1776413"/>
            <a:ext cx="9121775" cy="1470025"/>
          </a:xfrm>
        </p:spPr>
        <p:txBody>
          <a:bodyPr anchor="ctr"/>
          <a:lstStyle/>
          <a:p>
            <a:r>
              <a:rPr lang="ko-KR" altLang="en-US" sz="28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재난안전대비 응급아이템 운영계획</a:t>
            </a:r>
            <a:endParaRPr lang="ko-KR" altLang="en-US" sz="2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95388" y="4505325"/>
            <a:ext cx="7512050" cy="13001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2017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공생공빈 밀알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305452" y="1897857"/>
            <a:ext cx="73221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305452" y="3078957"/>
            <a:ext cx="73221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80" y="567465"/>
            <a:ext cx="1513491" cy="34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8110514" y="149694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63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프로젝트 수행일정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브랜드사업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복지단체지원사업 우선 진행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10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" name="Line 316"/>
          <p:cNvSpPr>
            <a:spLocks noChangeShapeType="1"/>
          </p:cNvSpPr>
          <p:nvPr/>
        </p:nvSpPr>
        <p:spPr bwMode="auto">
          <a:xfrm>
            <a:off x="2188368" y="773906"/>
            <a:ext cx="7424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" name="AutoShape 317" descr="밝은 수평선"/>
          <p:cNvSpPr>
            <a:spLocks noChangeArrowheads="1"/>
          </p:cNvSpPr>
          <p:nvPr/>
        </p:nvSpPr>
        <p:spPr bwMode="auto">
          <a:xfrm>
            <a:off x="1172368" y="1523206"/>
            <a:ext cx="942975" cy="812800"/>
          </a:xfrm>
          <a:prstGeom prst="chevron">
            <a:avLst>
              <a:gd name="adj" fmla="val 29885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2" name="AutoShape 318"/>
          <p:cNvSpPr>
            <a:spLocks noChangeArrowheads="1"/>
          </p:cNvSpPr>
          <p:nvPr/>
        </p:nvSpPr>
        <p:spPr bwMode="auto">
          <a:xfrm>
            <a:off x="521493" y="1637506"/>
            <a:ext cx="1296988" cy="525463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Rectangle 319"/>
          <p:cNvSpPr>
            <a:spLocks noChangeArrowheads="1"/>
          </p:cNvSpPr>
          <p:nvPr/>
        </p:nvSpPr>
        <p:spPr bwMode="auto">
          <a:xfrm>
            <a:off x="631031" y="1808956"/>
            <a:ext cx="11080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프로젝트 </a:t>
            </a:r>
            <a:r>
              <a:rPr lang="ko-KR" altLang="en-US" sz="11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기획</a:t>
            </a:r>
            <a:endParaRPr lang="ko-KR" altLang="en-US" sz="1100" b="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AutoShape 320" descr="밝은 수평선"/>
          <p:cNvSpPr>
            <a:spLocks noChangeArrowheads="1"/>
          </p:cNvSpPr>
          <p:nvPr/>
        </p:nvSpPr>
        <p:spPr bwMode="auto">
          <a:xfrm>
            <a:off x="1161256" y="3575844"/>
            <a:ext cx="942975" cy="1085850"/>
          </a:xfrm>
          <a:prstGeom prst="chevron">
            <a:avLst>
              <a:gd name="adj" fmla="val 25759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5" name="AutoShape 321"/>
          <p:cNvSpPr>
            <a:spLocks noChangeArrowheads="1"/>
          </p:cNvSpPr>
          <p:nvPr/>
        </p:nvSpPr>
        <p:spPr bwMode="auto">
          <a:xfrm>
            <a:off x="510381" y="3769519"/>
            <a:ext cx="1296987" cy="666750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" name="Rectangle 322"/>
          <p:cNvSpPr>
            <a:spLocks noChangeArrowheads="1"/>
          </p:cNvSpPr>
          <p:nvPr/>
        </p:nvSpPr>
        <p:spPr bwMode="auto">
          <a:xfrm>
            <a:off x="713581" y="4007644"/>
            <a:ext cx="1020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브랜드상품 생산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" name="Rectangle 323"/>
          <p:cNvSpPr>
            <a:spLocks noChangeArrowheads="1"/>
          </p:cNvSpPr>
          <p:nvPr/>
        </p:nvSpPr>
        <p:spPr bwMode="auto">
          <a:xfrm>
            <a:off x="4485481" y="883444"/>
            <a:ext cx="20732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2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Project Management</a:t>
            </a:r>
          </a:p>
        </p:txBody>
      </p:sp>
      <p:sp>
        <p:nvSpPr>
          <p:cNvPr id="58" name="Line 324"/>
          <p:cNvSpPr>
            <a:spLocks noChangeShapeType="1"/>
          </p:cNvSpPr>
          <p:nvPr/>
        </p:nvSpPr>
        <p:spPr bwMode="auto">
          <a:xfrm>
            <a:off x="2743993" y="1092994"/>
            <a:ext cx="4927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9" name="Rectangle 325"/>
          <p:cNvSpPr>
            <a:spLocks noChangeArrowheads="1"/>
          </p:cNvSpPr>
          <p:nvPr/>
        </p:nvSpPr>
        <p:spPr bwMode="auto">
          <a:xfrm>
            <a:off x="2370668" y="480219"/>
            <a:ext cx="5426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0" name="Line 326"/>
          <p:cNvSpPr>
            <a:spLocks noChangeShapeType="1"/>
          </p:cNvSpPr>
          <p:nvPr/>
        </p:nvSpPr>
        <p:spPr bwMode="auto">
          <a:xfrm>
            <a:off x="2194718" y="686594"/>
            <a:ext cx="0" cy="857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1" name="Line 327"/>
          <p:cNvSpPr>
            <a:spLocks noChangeShapeType="1"/>
          </p:cNvSpPr>
          <p:nvPr/>
        </p:nvSpPr>
        <p:spPr bwMode="auto">
          <a:xfrm>
            <a:off x="311705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2" name="Line 328"/>
          <p:cNvSpPr>
            <a:spLocks noChangeShapeType="1"/>
          </p:cNvSpPr>
          <p:nvPr/>
        </p:nvSpPr>
        <p:spPr bwMode="auto">
          <a:xfrm>
            <a:off x="404098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3" name="Line 329"/>
          <p:cNvSpPr>
            <a:spLocks noChangeShapeType="1"/>
          </p:cNvSpPr>
          <p:nvPr/>
        </p:nvSpPr>
        <p:spPr bwMode="auto">
          <a:xfrm>
            <a:off x="496490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4" name="Line 330"/>
          <p:cNvSpPr>
            <a:spLocks noChangeShapeType="1"/>
          </p:cNvSpPr>
          <p:nvPr/>
        </p:nvSpPr>
        <p:spPr bwMode="auto">
          <a:xfrm>
            <a:off x="588883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5" name="Line 331"/>
          <p:cNvSpPr>
            <a:spLocks noChangeShapeType="1"/>
          </p:cNvSpPr>
          <p:nvPr/>
        </p:nvSpPr>
        <p:spPr bwMode="auto">
          <a:xfrm>
            <a:off x="681275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6" name="Line 332"/>
          <p:cNvSpPr>
            <a:spLocks noChangeShapeType="1"/>
          </p:cNvSpPr>
          <p:nvPr/>
        </p:nvSpPr>
        <p:spPr bwMode="auto">
          <a:xfrm>
            <a:off x="773668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7" name="AutoShape 333" descr="밝은 수평선"/>
          <p:cNvSpPr>
            <a:spLocks noChangeArrowheads="1"/>
          </p:cNvSpPr>
          <p:nvPr/>
        </p:nvSpPr>
        <p:spPr bwMode="auto">
          <a:xfrm>
            <a:off x="1169193" y="2455069"/>
            <a:ext cx="942975" cy="984250"/>
          </a:xfrm>
          <a:prstGeom prst="chevron">
            <a:avLst>
              <a:gd name="adj" fmla="val 29884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8" name="AutoShape 334"/>
          <p:cNvSpPr>
            <a:spLocks noChangeArrowheads="1"/>
          </p:cNvSpPr>
          <p:nvPr/>
        </p:nvSpPr>
        <p:spPr bwMode="auto">
          <a:xfrm>
            <a:off x="518318" y="2636044"/>
            <a:ext cx="1296988" cy="636587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9" name="Rectangle 335"/>
          <p:cNvSpPr>
            <a:spLocks noChangeArrowheads="1"/>
          </p:cNvSpPr>
          <p:nvPr/>
        </p:nvSpPr>
        <p:spPr bwMode="auto">
          <a:xfrm>
            <a:off x="253382" y="2856882"/>
            <a:ext cx="149383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브랜드상품 구성</a:t>
            </a:r>
            <a:endParaRPr lang="en-US" altLang="ko-KR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0" name="Line 336"/>
          <p:cNvSpPr>
            <a:spLocks noChangeShapeType="1"/>
          </p:cNvSpPr>
          <p:nvPr/>
        </p:nvSpPr>
        <p:spPr bwMode="auto">
          <a:xfrm>
            <a:off x="3104356" y="848519"/>
            <a:ext cx="0" cy="51339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" name="Line 337"/>
          <p:cNvSpPr>
            <a:spLocks noChangeShapeType="1"/>
          </p:cNvSpPr>
          <p:nvPr/>
        </p:nvSpPr>
        <p:spPr bwMode="auto">
          <a:xfrm>
            <a:off x="4028281" y="848519"/>
            <a:ext cx="0" cy="51466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2" name="Line 338"/>
          <p:cNvSpPr>
            <a:spLocks noChangeShapeType="1"/>
          </p:cNvSpPr>
          <p:nvPr/>
        </p:nvSpPr>
        <p:spPr bwMode="auto">
          <a:xfrm>
            <a:off x="4952206" y="838994"/>
            <a:ext cx="0" cy="5130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3" name="Line 339"/>
          <p:cNvSpPr>
            <a:spLocks noChangeShapeType="1"/>
          </p:cNvSpPr>
          <p:nvPr/>
        </p:nvSpPr>
        <p:spPr bwMode="auto">
          <a:xfrm>
            <a:off x="5877718" y="848519"/>
            <a:ext cx="0" cy="51212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4" name="Line 340"/>
          <p:cNvSpPr>
            <a:spLocks noChangeShapeType="1"/>
          </p:cNvSpPr>
          <p:nvPr/>
        </p:nvSpPr>
        <p:spPr bwMode="auto">
          <a:xfrm>
            <a:off x="6801643" y="848519"/>
            <a:ext cx="0" cy="51212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5" name="Line 341"/>
          <p:cNvSpPr>
            <a:spLocks noChangeShapeType="1"/>
          </p:cNvSpPr>
          <p:nvPr/>
        </p:nvSpPr>
        <p:spPr bwMode="auto">
          <a:xfrm>
            <a:off x="7727156" y="848519"/>
            <a:ext cx="0" cy="51085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" name="Line 342"/>
          <p:cNvSpPr>
            <a:spLocks noChangeShapeType="1"/>
          </p:cNvSpPr>
          <p:nvPr/>
        </p:nvSpPr>
        <p:spPr bwMode="auto">
          <a:xfrm>
            <a:off x="8651081" y="838994"/>
            <a:ext cx="0" cy="5130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7" name="AutoShape 343" descr="밝은 수평선"/>
          <p:cNvSpPr>
            <a:spLocks noChangeArrowheads="1"/>
          </p:cNvSpPr>
          <p:nvPr/>
        </p:nvSpPr>
        <p:spPr bwMode="auto">
          <a:xfrm>
            <a:off x="1172368" y="738981"/>
            <a:ext cx="942975" cy="709613"/>
          </a:xfrm>
          <a:prstGeom prst="chevron">
            <a:avLst>
              <a:gd name="adj" fmla="val 34230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8" name="AutoShape 344"/>
          <p:cNvSpPr>
            <a:spLocks noChangeArrowheads="1"/>
          </p:cNvSpPr>
          <p:nvPr/>
        </p:nvSpPr>
        <p:spPr bwMode="auto">
          <a:xfrm>
            <a:off x="521493" y="853281"/>
            <a:ext cx="1296988" cy="458788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9" name="Rectangle 345"/>
          <p:cNvSpPr>
            <a:spLocks noChangeArrowheads="1"/>
          </p:cNvSpPr>
          <p:nvPr/>
        </p:nvSpPr>
        <p:spPr bwMode="auto">
          <a:xfrm>
            <a:off x="751681" y="980281"/>
            <a:ext cx="1020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프로젝트 관리</a:t>
            </a:r>
            <a:endParaRPr lang="ko-KR" altLang="en-US" sz="1100" b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0" name="AutoShape 346" descr="밝은 수평선"/>
          <p:cNvSpPr>
            <a:spLocks noChangeArrowheads="1"/>
          </p:cNvSpPr>
          <p:nvPr/>
        </p:nvSpPr>
        <p:spPr bwMode="auto">
          <a:xfrm>
            <a:off x="1172368" y="4777581"/>
            <a:ext cx="942975" cy="666750"/>
          </a:xfrm>
          <a:prstGeom prst="chevron">
            <a:avLst>
              <a:gd name="adj" fmla="val 34296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1" name="AutoShape 347"/>
          <p:cNvSpPr>
            <a:spLocks noChangeArrowheads="1"/>
          </p:cNvSpPr>
          <p:nvPr/>
        </p:nvSpPr>
        <p:spPr bwMode="auto">
          <a:xfrm>
            <a:off x="521493" y="4906169"/>
            <a:ext cx="1296988" cy="411162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2" name="Rectangle 348"/>
          <p:cNvSpPr>
            <a:spLocks noChangeArrowheads="1"/>
          </p:cNvSpPr>
          <p:nvPr/>
        </p:nvSpPr>
        <p:spPr bwMode="auto">
          <a:xfrm>
            <a:off x="461168" y="5018881"/>
            <a:ext cx="12811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 및 홍보진행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3" name="Line 349"/>
          <p:cNvSpPr>
            <a:spLocks noChangeShapeType="1"/>
          </p:cNvSpPr>
          <p:nvPr/>
        </p:nvSpPr>
        <p:spPr bwMode="auto">
          <a:xfrm>
            <a:off x="866060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5" name="Line 351"/>
          <p:cNvSpPr>
            <a:spLocks noChangeShapeType="1"/>
          </p:cNvSpPr>
          <p:nvPr/>
        </p:nvSpPr>
        <p:spPr bwMode="auto">
          <a:xfrm>
            <a:off x="958453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6" name="Line 352"/>
          <p:cNvSpPr>
            <a:spLocks noChangeShapeType="1"/>
          </p:cNvSpPr>
          <p:nvPr/>
        </p:nvSpPr>
        <p:spPr bwMode="auto">
          <a:xfrm>
            <a:off x="9576593" y="838994"/>
            <a:ext cx="0" cy="5130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9" name="Rectangle 325"/>
          <p:cNvSpPr>
            <a:spLocks noChangeArrowheads="1"/>
          </p:cNvSpPr>
          <p:nvPr/>
        </p:nvSpPr>
        <p:spPr bwMode="auto">
          <a:xfrm>
            <a:off x="3307893" y="480219"/>
            <a:ext cx="5411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0" name="Rectangle 325"/>
          <p:cNvSpPr>
            <a:spLocks noChangeArrowheads="1"/>
          </p:cNvSpPr>
          <p:nvPr/>
        </p:nvSpPr>
        <p:spPr bwMode="auto">
          <a:xfrm>
            <a:off x="4125951" y="480219"/>
            <a:ext cx="794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1" name="Rectangle 325"/>
          <p:cNvSpPr>
            <a:spLocks noChangeArrowheads="1"/>
          </p:cNvSpPr>
          <p:nvPr/>
        </p:nvSpPr>
        <p:spPr bwMode="auto">
          <a:xfrm>
            <a:off x="5032768" y="480219"/>
            <a:ext cx="7941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" name="Rectangle 325"/>
          <p:cNvSpPr>
            <a:spLocks noChangeArrowheads="1"/>
          </p:cNvSpPr>
          <p:nvPr/>
        </p:nvSpPr>
        <p:spPr bwMode="auto">
          <a:xfrm>
            <a:off x="5993735" y="480219"/>
            <a:ext cx="7941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" name="Rectangle 325"/>
          <p:cNvSpPr>
            <a:spLocks noChangeArrowheads="1"/>
          </p:cNvSpPr>
          <p:nvPr/>
        </p:nvSpPr>
        <p:spPr bwMode="auto">
          <a:xfrm>
            <a:off x="6882204" y="480219"/>
            <a:ext cx="794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" name="Rectangle 325"/>
          <p:cNvSpPr>
            <a:spLocks noChangeArrowheads="1"/>
          </p:cNvSpPr>
          <p:nvPr/>
        </p:nvSpPr>
        <p:spPr bwMode="auto">
          <a:xfrm>
            <a:off x="7810540" y="480219"/>
            <a:ext cx="7941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5" name="Rectangle 325"/>
          <p:cNvSpPr>
            <a:spLocks noChangeArrowheads="1"/>
          </p:cNvSpPr>
          <p:nvPr/>
        </p:nvSpPr>
        <p:spPr bwMode="auto">
          <a:xfrm>
            <a:off x="8720529" y="480219"/>
            <a:ext cx="794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6" name="AutoShape 346" descr="밝은 수평선"/>
          <p:cNvSpPr>
            <a:spLocks noChangeArrowheads="1"/>
          </p:cNvSpPr>
          <p:nvPr/>
        </p:nvSpPr>
        <p:spPr bwMode="auto">
          <a:xfrm>
            <a:off x="1172368" y="5563394"/>
            <a:ext cx="942975" cy="454025"/>
          </a:xfrm>
          <a:prstGeom prst="chevron">
            <a:avLst>
              <a:gd name="adj" fmla="val 34279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7" name="AutoShape 347"/>
          <p:cNvSpPr>
            <a:spLocks noChangeArrowheads="1"/>
          </p:cNvSpPr>
          <p:nvPr/>
        </p:nvSpPr>
        <p:spPr bwMode="auto">
          <a:xfrm>
            <a:off x="521493" y="5636419"/>
            <a:ext cx="1296988" cy="279400"/>
          </a:xfrm>
          <a:prstGeom prst="roundRect">
            <a:avLst>
              <a:gd name="adj" fmla="val 4282"/>
            </a:avLst>
          </a:prstGeom>
          <a:solidFill>
            <a:schemeClr val="bg2">
              <a:lumMod val="50000"/>
            </a:schemeClr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8" name="Rectangle 348"/>
          <p:cNvSpPr>
            <a:spLocks noChangeArrowheads="1"/>
          </p:cNvSpPr>
          <p:nvPr/>
        </p:nvSpPr>
        <p:spPr bwMode="auto">
          <a:xfrm>
            <a:off x="461168" y="5687219"/>
            <a:ext cx="1281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영업성과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차 보고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6" name="Line 316"/>
          <p:cNvSpPr>
            <a:spLocks noChangeShapeType="1"/>
          </p:cNvSpPr>
          <p:nvPr/>
        </p:nvSpPr>
        <p:spPr bwMode="auto">
          <a:xfrm>
            <a:off x="2188368" y="5965031"/>
            <a:ext cx="7424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1" name="Rectangle 374"/>
          <p:cNvSpPr>
            <a:spLocks noChangeArrowheads="1"/>
          </p:cNvSpPr>
          <p:nvPr/>
        </p:nvSpPr>
        <p:spPr bwMode="auto">
          <a:xfrm>
            <a:off x="2804667" y="6101732"/>
            <a:ext cx="614363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기획완료</a:t>
            </a:r>
            <a:endParaRPr lang="ko-KR" altLang="en-US" sz="1200" dirty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2" name="AutoShape 375"/>
          <p:cNvSpPr>
            <a:spLocks noChangeArrowheads="1"/>
          </p:cNvSpPr>
          <p:nvPr/>
        </p:nvSpPr>
        <p:spPr bwMode="auto">
          <a:xfrm>
            <a:off x="3045967" y="5929577"/>
            <a:ext cx="138113" cy="12858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" name="Line 360"/>
          <p:cNvSpPr>
            <a:spLocks noChangeShapeType="1"/>
          </p:cNvSpPr>
          <p:nvPr/>
        </p:nvSpPr>
        <p:spPr bwMode="auto">
          <a:xfrm>
            <a:off x="2518566" y="1981112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" name="Rectangle 361"/>
          <p:cNvSpPr>
            <a:spLocks noChangeArrowheads="1"/>
          </p:cNvSpPr>
          <p:nvPr/>
        </p:nvSpPr>
        <p:spPr bwMode="auto">
          <a:xfrm>
            <a:off x="2135976" y="1733641"/>
            <a:ext cx="9233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ko-KR" altLang="en-US" sz="120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기획완료</a:t>
            </a:r>
            <a:endParaRPr lang="en-US" altLang="ko-KR" sz="120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" name="Line 324"/>
          <p:cNvSpPr>
            <a:spLocks noChangeShapeType="1"/>
          </p:cNvSpPr>
          <p:nvPr/>
        </p:nvSpPr>
        <p:spPr bwMode="auto">
          <a:xfrm>
            <a:off x="4578437" y="1098639"/>
            <a:ext cx="4927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2" name="Line 360"/>
          <p:cNvSpPr>
            <a:spLocks noChangeShapeType="1"/>
          </p:cNvSpPr>
          <p:nvPr/>
        </p:nvSpPr>
        <p:spPr bwMode="auto">
          <a:xfrm>
            <a:off x="3444254" y="2951952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" name="Rectangle 361"/>
          <p:cNvSpPr>
            <a:spLocks noChangeArrowheads="1"/>
          </p:cNvSpPr>
          <p:nvPr/>
        </p:nvSpPr>
        <p:spPr bwMode="auto">
          <a:xfrm>
            <a:off x="2427112" y="2704481"/>
            <a:ext cx="1444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차 구성 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&amp; 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미팅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54" name="Line 360"/>
          <p:cNvSpPr>
            <a:spLocks noChangeShapeType="1"/>
          </p:cNvSpPr>
          <p:nvPr/>
        </p:nvSpPr>
        <p:spPr bwMode="auto">
          <a:xfrm>
            <a:off x="4296566" y="3262396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5" name="Rectangle 361"/>
          <p:cNvSpPr>
            <a:spLocks noChangeArrowheads="1"/>
          </p:cNvSpPr>
          <p:nvPr/>
        </p:nvSpPr>
        <p:spPr bwMode="auto">
          <a:xfrm>
            <a:off x="3279424" y="3014925"/>
            <a:ext cx="1444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상품구성 완료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57" name="Rectangle 361"/>
          <p:cNvSpPr>
            <a:spLocks noChangeArrowheads="1"/>
          </p:cNvSpPr>
          <p:nvPr/>
        </p:nvSpPr>
        <p:spPr bwMode="auto">
          <a:xfrm>
            <a:off x="3262482" y="3878526"/>
            <a:ext cx="1444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상품생산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59" name="Line 364"/>
          <p:cNvSpPr>
            <a:spLocks noChangeShapeType="1"/>
          </p:cNvSpPr>
          <p:nvPr/>
        </p:nvSpPr>
        <p:spPr bwMode="auto">
          <a:xfrm>
            <a:off x="7346254" y="5114396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0" name="Line 364"/>
          <p:cNvSpPr>
            <a:spLocks noChangeShapeType="1"/>
          </p:cNvSpPr>
          <p:nvPr/>
        </p:nvSpPr>
        <p:spPr bwMode="auto">
          <a:xfrm>
            <a:off x="5212646" y="5114395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1" name="Rectangle 361"/>
          <p:cNvSpPr>
            <a:spLocks noChangeArrowheads="1"/>
          </p:cNvSpPr>
          <p:nvPr/>
        </p:nvSpPr>
        <p:spPr bwMode="auto">
          <a:xfrm>
            <a:off x="7766764" y="4843726"/>
            <a:ext cx="16199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 및 홍보진행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64" name="Line 364"/>
          <p:cNvSpPr>
            <a:spLocks noChangeShapeType="1"/>
          </p:cNvSpPr>
          <p:nvPr/>
        </p:nvSpPr>
        <p:spPr bwMode="auto">
          <a:xfrm>
            <a:off x="7408333" y="5786084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5" name="Rectangle 361"/>
          <p:cNvSpPr>
            <a:spLocks noChangeArrowheads="1"/>
          </p:cNvSpPr>
          <p:nvPr/>
        </p:nvSpPr>
        <p:spPr bwMode="auto">
          <a:xfrm>
            <a:off x="7778044" y="5515415"/>
            <a:ext cx="16820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영업성과 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차 보고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67" name="AutoShape 375"/>
          <p:cNvSpPr>
            <a:spLocks noChangeArrowheads="1"/>
          </p:cNvSpPr>
          <p:nvPr/>
        </p:nvSpPr>
        <p:spPr bwMode="auto">
          <a:xfrm>
            <a:off x="4887970" y="5914761"/>
            <a:ext cx="138112" cy="12858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8" name="Rectangle 374"/>
          <p:cNvSpPr>
            <a:spLocks noChangeArrowheads="1"/>
          </p:cNvSpPr>
          <p:nvPr/>
        </p:nvSpPr>
        <p:spPr bwMode="auto">
          <a:xfrm>
            <a:off x="4656035" y="6101732"/>
            <a:ext cx="614363" cy="3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상품생산완료</a:t>
            </a:r>
            <a:endParaRPr lang="ko-KR" altLang="en-US" sz="1200" dirty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9" name="AutoShape 375"/>
          <p:cNvSpPr>
            <a:spLocks noChangeArrowheads="1"/>
          </p:cNvSpPr>
          <p:nvPr/>
        </p:nvSpPr>
        <p:spPr bwMode="auto">
          <a:xfrm>
            <a:off x="9382461" y="5931695"/>
            <a:ext cx="138112" cy="12858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0" name="Rectangle 374"/>
          <p:cNvSpPr>
            <a:spLocks noChangeArrowheads="1"/>
          </p:cNvSpPr>
          <p:nvPr/>
        </p:nvSpPr>
        <p:spPr bwMode="auto">
          <a:xfrm>
            <a:off x="9150526" y="6118666"/>
            <a:ext cx="614363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결과정리</a:t>
            </a:r>
            <a:endParaRPr lang="en-US" altLang="ko-KR" sz="1200" dirty="0" smtClean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sp>
        <p:nvSpPr>
          <p:cNvPr id="87" name="Line 360"/>
          <p:cNvSpPr>
            <a:spLocks noChangeShapeType="1"/>
          </p:cNvSpPr>
          <p:nvPr/>
        </p:nvSpPr>
        <p:spPr bwMode="auto">
          <a:xfrm>
            <a:off x="4324789" y="4137285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 smtClean="0">
                <a:ea typeface="굴림" panose="020B0600000101010101" pitchFamily="50" charset="-127"/>
              </a:rPr>
              <a:t>친환경 먹거리 생명운동 전략 기획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76548" y="1536169"/>
            <a:ext cx="422060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200" dirty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Table of Contents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86406" y="2205038"/>
            <a:ext cx="38135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기획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개요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추진배경 및 목표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구축 전략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상세구축내용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프로젝트 수행일정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endParaRPr lang="en-US" altLang="ko-KR" sz="2000" dirty="0"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50800" dist="12700" dir="5400000" algn="ctr" rotWithShape="0">
              <a:schemeClr val="accent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597253" y="867303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54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10007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7350" y="750102"/>
            <a:ext cx="92090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 eaLnBrk="1" hangingPunct="1">
              <a:spcBef>
                <a:spcPct val="0"/>
              </a:spcBef>
              <a:buAutoNum type="arabicParenR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자연환경이 급변함에 따라 폭염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홍수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가뭄 </a:t>
            </a:r>
            <a:r>
              <a:rPr lang="ko-KR" altLang="en-US" sz="1400" b="1" smtClean="0">
                <a:latin typeface="굴림" panose="020B0600000101010101" pitchFamily="50" charset="-127"/>
                <a:ea typeface="굴림" panose="020B0600000101010101" pitchFamily="50" charset="-127"/>
              </a:rPr>
              <a:t>등의 </a:t>
            </a:r>
            <a:r>
              <a:rPr lang="ko-KR" altLang="en-US" sz="1400" b="1" smtClean="0">
                <a:latin typeface="굴림" panose="020B0600000101010101" pitchFamily="50" charset="-127"/>
                <a:ea typeface="굴림" panose="020B0600000101010101" pitchFamily="50" charset="-127"/>
              </a:rPr>
              <a:t>현상</a:t>
            </a:r>
            <a:r>
              <a:rPr lang="ko-KR" altLang="en-US" sz="1400" b="1" smtClean="0">
                <a:latin typeface="굴림" panose="020B0600000101010101" pitchFamily="50" charset="-127"/>
                <a:ea typeface="굴림" panose="020B0600000101010101" pitchFamily="50" charset="-127"/>
              </a:rPr>
              <a:t>이</a:t>
            </a:r>
            <a:r>
              <a:rPr lang="ko-KR" altLang="en-US" sz="1400" b="1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늘어나고 있고 더 이상 초대형태풍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지진 등의 문제에서 자유롭지 못하여 이를 대비 할 필요성이 대두되고 있는 상황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lvl="1" indent="-342900" eaLnBrk="1" hangingPunct="1">
              <a:spcBef>
                <a:spcPct val="0"/>
              </a:spcBef>
              <a:buAutoNum type="arabicParenR"/>
            </a:pP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lvl="1" indent="-342900" eaLnBrk="1" hangingPunct="1">
              <a:spcBef>
                <a:spcPct val="0"/>
              </a:spcBef>
              <a:buAutoNum type="arabicParenR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시중에 나와 있는 재난대비용품 중 필요한 상품을 엄선하고 보다 저렴하게 준비할 수 있게 도와주어 재난에 미리 대비 할 수 있도록 도와 주고자 함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5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기획 개요</a:t>
            </a:r>
          </a:p>
        </p:txBody>
      </p:sp>
      <p:graphicFrame>
        <p:nvGraphicFramePr>
          <p:cNvPr id="4" name="Group 15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6949455"/>
              </p:ext>
            </p:extLst>
          </p:nvPr>
        </p:nvGraphicFramePr>
        <p:xfrm>
          <a:off x="742950" y="2190753"/>
          <a:ext cx="8458200" cy="3898905"/>
        </p:xfrm>
        <a:graphic>
          <a:graphicData uri="http://schemas.openxmlformats.org/drawingml/2006/table">
            <a:tbl>
              <a:tblPr/>
              <a:tblGrid>
                <a:gridCol w="2448085"/>
                <a:gridCol w="6010115"/>
              </a:tblGrid>
              <a:tr h="487363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기획 안 작성 기간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2017. 08. 04 ~ 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rowSpan="3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지원 단체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Connection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1. 2017. 08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재난대비용품 샘플 구성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예정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2. 2017. 08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재난대비용품 상품 구성안 보고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예정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4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3. 2017. 08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재난대비용품 판매 업체와 미팅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rowSpan="2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자료수집 현황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AutoNum type="arabicPeriod"/>
                        <a:tabLst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행정안정부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국민재난안전포털에서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재난대비 행동요령 자료 수집 중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전투식량닷컴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종합몰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에서 필요한 상품 정보 수집 중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rowSpan="2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향후 진행 일정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1. 2017. 8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재난대비용품 상품 구성안  보고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예정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2. 2017. 8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주까지 상품공급 가능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예정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직선 연결선 6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4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7350" y="642938"/>
            <a:ext cx="9209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환경의 변화에 대비해 미리 준비하여 다가오는 재난문제 피해를 극복하려고 함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5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2. 추진배경 및 </a:t>
            </a:r>
            <a:r>
              <a:rPr lang="ko-KR" altLang="en-US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목적</a:t>
            </a:r>
          </a:p>
        </p:txBody>
      </p:sp>
      <p:sp>
        <p:nvSpPr>
          <p:cNvPr id="4" name="Rectangle 20"/>
          <p:cNvSpPr>
            <a:spLocks/>
          </p:cNvSpPr>
          <p:nvPr/>
        </p:nvSpPr>
        <p:spPr bwMode="auto">
          <a:xfrm>
            <a:off x="1179513" y="1281111"/>
            <a:ext cx="74882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rPr>
              <a:t>재난문제 대비 비상용품을 미리 준비하여 가족을 지키며</a:t>
            </a:r>
            <a:endParaRPr kumimoji="0" lang="en-US" altLang="ko-KR" sz="1600" dirty="0" smtClean="0">
              <a:solidFill>
                <a:srgbClr val="C00000"/>
              </a:solidFill>
              <a:latin typeface="굴림" panose="020B0600000101010101" pitchFamily="50" charset="-127"/>
              <a:ea typeface="굴림" panose="020B0600000101010101" pitchFamily="50" charset="-127"/>
              <a:sym typeface="YoonGothic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rPr>
              <a:t>더 많은 이웃들이 어려움을 겪지 않도록 도움</a:t>
            </a:r>
            <a:endParaRPr kumimoji="0" lang="en-US" altLang="ko-KR" sz="2400" dirty="0">
              <a:solidFill>
                <a:srgbClr val="C00000"/>
              </a:solidFill>
              <a:latin typeface="굴림" panose="020B0600000101010101" pitchFamily="50" charset="-127"/>
              <a:ea typeface="굴림" panose="020B0600000101010101" pitchFamily="50" charset="-127"/>
              <a:sym typeface="YoonGothic"/>
            </a:endParaRPr>
          </a:p>
        </p:txBody>
      </p:sp>
      <p:grpSp>
        <p:nvGrpSpPr>
          <p:cNvPr id="5" name="그룹 47"/>
          <p:cNvGrpSpPr>
            <a:grpSpLocks/>
          </p:cNvGrpSpPr>
          <p:nvPr/>
        </p:nvGrpSpPr>
        <p:grpSpPr bwMode="auto">
          <a:xfrm>
            <a:off x="1116013" y="2289173"/>
            <a:ext cx="7672387" cy="3636963"/>
            <a:chOff x="1801923" y="3526290"/>
            <a:chExt cx="10248900" cy="4857750"/>
          </a:xfrm>
        </p:grpSpPr>
        <p:sp>
          <p:nvSpPr>
            <p:cNvPr id="6" name="AutoShape 7"/>
            <p:cNvSpPr>
              <a:spLocks/>
            </p:cNvSpPr>
            <p:nvPr/>
          </p:nvSpPr>
          <p:spPr bwMode="auto">
            <a:xfrm>
              <a:off x="8876273" y="3558096"/>
              <a:ext cx="3174550" cy="589461"/>
            </a:xfrm>
            <a:prstGeom prst="roundRect">
              <a:avLst>
                <a:gd name="adj" fmla="val 8616"/>
              </a:avLst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kumimoji="0" lang="ko-KR" altLang="en-US" sz="1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내부적 요구</a:t>
              </a:r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8850826" y="4287501"/>
              <a:ext cx="3174550" cy="1261615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재난 대비 교육프로그램의</a:t>
              </a:r>
              <a:endParaRPr kumimoji="0"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필요성 증가</a:t>
              </a:r>
              <a:endParaRPr kumimoji="0" lang="ko-KR" altLang="en-US" dirty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8850826" y="5691180"/>
              <a:ext cx="3174550" cy="1261615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457200" indent="-457200" algn="ctr"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종합적으로 준비된 </a:t>
              </a:r>
              <a:endParaRPr lang="en-US" altLang="ko-K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  <a:p>
              <a:pPr marL="457200" indent="-457200" algn="ctr"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재난용품의 필요성</a:t>
              </a:r>
              <a:endParaRPr lang="en-US" altLang="ko-KR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</p:txBody>
        </p:sp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8850826" y="7094860"/>
              <a:ext cx="3174550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457200" indent="-457200"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재난용품 준비 가격이</a:t>
              </a:r>
              <a:endParaRPr lang="en-US" altLang="ko-K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  <a:p>
              <a:pPr marL="457200" indent="-457200"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저렴해야 함</a:t>
              </a:r>
              <a:endParaRPr lang="en-US" altLang="ko-K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</p:txBody>
        </p:sp>
        <p:sp>
          <p:nvSpPr>
            <p:cNvPr id="10" name="AutoShape 12"/>
            <p:cNvSpPr>
              <a:spLocks/>
            </p:cNvSpPr>
            <p:nvPr/>
          </p:nvSpPr>
          <p:spPr bwMode="auto">
            <a:xfrm>
              <a:off x="1801923" y="3526290"/>
              <a:ext cx="3174550" cy="589461"/>
            </a:xfrm>
            <a:prstGeom prst="roundRect">
              <a:avLst>
                <a:gd name="adj" fmla="val 8616"/>
              </a:avLst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kumimoji="0" lang="ko-KR" altLang="en-US" sz="12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외부적 </a:t>
              </a:r>
              <a:r>
                <a:rPr kumimoji="0" lang="ko-KR" altLang="en-US" sz="120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환경</a:t>
              </a:r>
              <a:endParaRPr kumimoji="0" lang="ko-KR" altLang="en-US" sz="1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>
              <a:off x="1801923" y="4255695"/>
              <a:ext cx="3174550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1900</a:t>
              </a: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년대 산업혁명 이후 </a:t>
              </a:r>
              <a:endParaRPr kumimoji="0"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지구의 온도가 지속적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상승함</a:t>
              </a:r>
              <a:endParaRPr kumimoji="0" lang="ko-KR" altLang="en-US" dirty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5192775" y="5850207"/>
              <a:ext cx="515309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triangle" w="med" len="med"/>
              <a:tailEnd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ヒラギノ角ゴ ProN W3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8151025" y="5850207"/>
              <a:ext cx="515307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ヒラギノ角ゴ ProN W3" charset="0"/>
              </a:endParaRPr>
            </a:p>
          </p:txBody>
        </p:sp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1816767" y="5691180"/>
              <a:ext cx="3176671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태풍</a:t>
              </a:r>
              <a:r>
                <a:rPr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, </a:t>
              </a: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호우</a:t>
              </a:r>
              <a:r>
                <a:rPr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, </a:t>
              </a: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가뭄</a:t>
              </a:r>
              <a:r>
                <a:rPr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, </a:t>
              </a: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황사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등의 문제가 더욱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심각해짐</a:t>
              </a:r>
              <a:endParaRPr lang="ko-KR" altLang="en-US" dirty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>
              <a:off x="1816767" y="7120304"/>
              <a:ext cx="3176671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화재</a:t>
              </a:r>
              <a:r>
                <a:rPr kumimoji="0"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, </a:t>
              </a: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붕괴</a:t>
              </a:r>
              <a:r>
                <a:rPr kumimoji="0"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, </a:t>
              </a: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전기사고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등의 재난 사고의 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위험성이 항상 도사림</a:t>
              </a:r>
              <a:endParaRPr kumimoji="0"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5784426" y="4590712"/>
              <a:ext cx="2302981" cy="3266303"/>
            </a:xfrm>
            <a:prstGeom prst="roundRect">
              <a:avLst>
                <a:gd name="adj" fmla="val 10200"/>
              </a:avLst>
            </a:prstGeom>
            <a:solidFill>
              <a:srgbClr val="7CA0B2"/>
            </a:solidFill>
            <a:ln w="25400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0" tIns="0" rIns="40639" bIns="0" anchor="ctr"/>
            <a:lstStyle/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재난 안전대비 </a:t>
              </a:r>
              <a:endParaRPr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필요성의 홍보 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en-US" altLang="ko-KR" sz="28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+</a:t>
              </a:r>
            </a:p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상황에 맞는 재난</a:t>
              </a:r>
              <a:endParaRPr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용품 세트 구비 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en-US" altLang="ko-KR" sz="28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+</a:t>
              </a:r>
            </a:p>
            <a:p>
              <a:pPr algn="ctr" eaLnBrk="1" hangingPunct="1">
                <a:defRPr/>
              </a:pPr>
              <a:r>
                <a:rPr kumimoji="0"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직거래로 가격이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저렴함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Rectangle 20"/>
            <p:cNvSpPr>
              <a:spLocks/>
            </p:cNvSpPr>
            <p:nvPr/>
          </p:nvSpPr>
          <p:spPr bwMode="auto">
            <a:xfrm>
              <a:off x="5279721" y="3830050"/>
              <a:ext cx="3308149" cy="3699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457200" indent="-4572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dirty="0" smtClean="0">
                  <a:solidFill>
                    <a:srgbClr val="C000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ヒラギノ角ゴ ProN W3" charset="0"/>
                  <a:sym typeface="YoonGothic" charset="0"/>
                </a:rPr>
                <a:t>재난</a:t>
              </a:r>
              <a:r>
                <a:rPr lang="ko-KR" altLang="en-US" b="1" kern="0" dirty="0" smtClean="0">
                  <a:solidFill>
                    <a:srgbClr val="C000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ヒラギノ角ゴ ProN W3" charset="0"/>
                  <a:sym typeface="YoonGothic" charset="0"/>
                </a:rPr>
                <a:t>안전</a:t>
              </a:r>
              <a:r>
                <a:rPr kumimoji="0" lang="ko-KR" altLang="en-US" b="1" kern="0" dirty="0" smtClean="0">
                  <a:solidFill>
                    <a:srgbClr val="C000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ヒラギノ角ゴ ProN W3" charset="0"/>
                  <a:sym typeface="YoonGothic" charset="0"/>
                </a:rPr>
                <a:t>대비 운동</a:t>
              </a:r>
              <a:endParaRPr kumimoji="0" lang="en-US" altLang="ko-KR" b="1" kern="0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ヒラギノ角ゴ ProN W3" charset="0"/>
                <a:sym typeface="YoonGothic" charset="0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직선 연결선 1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72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구축 전략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7350" y="642938"/>
            <a:ext cx="9209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재난예방대비 응급아이템 운영은 크게 재난안전대비 필요성 홍보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상황에 맞는 재난용품 판매세트 구비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직거래 시스템에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대한 전략 아래에 구축을 진행함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063" y="1412875"/>
            <a:ext cx="9209087" cy="1379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1" eaLnBrk="1" latinLnBrk="1" hangingPunct="1">
              <a:defRPr/>
            </a:pPr>
            <a:r>
              <a:rPr lang="ko-KR" altLang="en-US" b="1" dirty="0" smtClean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재난안전대비 필요성 홍보</a:t>
            </a:r>
            <a:endParaRPr lang="en-US" altLang="ko-KR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lvl="1" eaLnBrk="1" latinLnBrk="1" hangingPunct="1">
              <a:defRPr/>
            </a:pPr>
            <a:endParaRPr lang="en-US" altLang="ko-KR" sz="14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2" eaLnBrk="1" latinLnBrk="1" hangingPunct="1">
              <a:defRPr/>
            </a:pP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행정안전부에서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운영하는 </a:t>
            </a:r>
            <a:r>
              <a:rPr lang="ko-KR" altLang="en-US" sz="14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국민재난안전포털사이트의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정보를 바탕으로 필요한 재난대비 요령 등을 정리하여 이를 홍보함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7188" y="2936875"/>
            <a:ext cx="9209087" cy="1381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1" eaLnBrk="1" latinLnBrk="1" hangingPunct="1">
              <a:defRPr/>
            </a:pPr>
            <a:r>
              <a:rPr lang="ko-KR" altLang="en-US" b="1" dirty="0" smtClean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상황에 맞는 재난용품판매세트 구비</a:t>
            </a:r>
            <a:endParaRPr lang="en-US" altLang="ko-KR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lvl="1" eaLnBrk="1" latinLnBrk="1" hangingPunct="1">
              <a:defRPr/>
            </a:pPr>
            <a:endParaRPr lang="en-US" altLang="ko-KR" sz="14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2" eaLnBrk="1" latinLnBrk="1" hangingPunct="1">
              <a:defRPr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불필요한 용품을 제외하여 가격을 낮추고 상황에 맞는 재난용품판매세트를 구성하여 이를 구비함  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188" y="4470400"/>
            <a:ext cx="9209087" cy="1381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1" eaLnBrk="1" latinLnBrk="1" hangingPunct="1">
              <a:defRPr/>
            </a:pPr>
            <a:r>
              <a:rPr lang="ko-KR" altLang="en-US" b="1" dirty="0" smtClean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직거래 시스템</a:t>
            </a:r>
            <a:endParaRPr lang="en-US" altLang="ko-KR" b="1" dirty="0" smtClean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lvl="1" eaLnBrk="1" latinLnBrk="1" hangingPunct="1">
              <a:defRPr/>
            </a:pPr>
            <a:endParaRPr lang="en-US" altLang="ko-KR" sz="1400" b="1" dirty="0" smtClean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2" eaLnBrk="1" latinLnBrk="1" hangingPunct="1">
              <a:defRPr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유통단계를 줄이거나 생산자와 직접 연계하여 상품가격을 크게 낮추고 품질을 높임</a:t>
            </a:r>
            <a:endParaRPr lang="en-US" altLang="ko-KR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5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11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상세 구축 내용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개요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7350" y="642938"/>
            <a:ext cx="9209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재난예방대비 응급아이템 운영 관련 재난대비 필요성 홍보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상황에 맞는 재난용품 판매세트 구비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직거래 시스템에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대한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전략을 기본으로 하여 운영 가이드를 제시함  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직선 연결선 7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31"/>
          <p:cNvSpPr>
            <a:spLocks noChangeArrowheads="1"/>
          </p:cNvSpPr>
          <p:nvPr/>
        </p:nvSpPr>
        <p:spPr bwMode="auto">
          <a:xfrm>
            <a:off x="6199188" y="3198639"/>
            <a:ext cx="2125662" cy="169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buFont typeface="Arial" pitchFamily="34" charset="0"/>
              <a:buChar char="•"/>
              <a:defRPr/>
            </a:pPr>
            <a:endParaRPr kumimoji="0" lang="ko-KR" altLang="en-US" sz="1200" b="1" dirty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3" name="직사각형 32"/>
          <p:cNvSpPr>
            <a:spLocks noChangeArrowheads="1"/>
          </p:cNvSpPr>
          <p:nvPr/>
        </p:nvSpPr>
        <p:spPr bwMode="auto">
          <a:xfrm>
            <a:off x="3997325" y="3198639"/>
            <a:ext cx="2127250" cy="169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en-US" altLang="ko-KR" sz="800" b="1" dirty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4" name="직사각형 34"/>
          <p:cNvSpPr>
            <a:spLocks noChangeArrowheads="1"/>
          </p:cNvSpPr>
          <p:nvPr/>
        </p:nvSpPr>
        <p:spPr bwMode="auto">
          <a:xfrm>
            <a:off x="1790700" y="3198639"/>
            <a:ext cx="2125663" cy="169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en-US" sz="800" b="1" dirty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7" name="직사각형 34"/>
          <p:cNvSpPr>
            <a:spLocks noChangeArrowheads="1"/>
          </p:cNvSpPr>
          <p:nvPr/>
        </p:nvSpPr>
        <p:spPr bwMode="auto">
          <a:xfrm>
            <a:off x="1790700" y="2574598"/>
            <a:ext cx="2125663" cy="5541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r>
              <a:rPr kumimoji="0" lang="en-US" altLang="ko-KR" sz="1200" b="1" dirty="0" smtClean="0">
                <a:solidFill>
                  <a:srgbClr val="FFFF00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Education</a:t>
            </a:r>
            <a:endParaRPr kumimoji="0" lang="en-US" altLang="ko-KR" sz="1200" b="1" dirty="0">
              <a:solidFill>
                <a:srgbClr val="FFFF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kumimoji="0"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재난안전대비 필요성 홍보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 </a:t>
            </a:r>
            <a:endParaRPr kumimoji="0"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8" name="직사각형 34"/>
          <p:cNvSpPr>
            <a:spLocks noChangeArrowheads="1"/>
          </p:cNvSpPr>
          <p:nvPr/>
        </p:nvSpPr>
        <p:spPr bwMode="auto">
          <a:xfrm>
            <a:off x="4002088" y="2574598"/>
            <a:ext cx="2125662" cy="5541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endParaRPr kumimoji="0" lang="en-US" altLang="ko-KR" sz="1200" b="1" dirty="0">
              <a:solidFill>
                <a:srgbClr val="FFFF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kumimoji="0"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상황에 맞는 재난용품판매</a:t>
            </a:r>
            <a:endParaRPr kumimoji="0" lang="en-US" altLang="ko-KR" sz="1200" b="1" dirty="0" smtClean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세트 구비</a:t>
            </a:r>
            <a:endParaRPr kumimoji="0"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9" name="직사각형 34"/>
          <p:cNvSpPr>
            <a:spLocks noChangeArrowheads="1"/>
          </p:cNvSpPr>
          <p:nvPr/>
        </p:nvSpPr>
        <p:spPr bwMode="auto">
          <a:xfrm>
            <a:off x="6199188" y="2574598"/>
            <a:ext cx="2125662" cy="5541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Campaign</a:t>
            </a:r>
            <a:endParaRPr lang="en-US" altLang="ko-KR" sz="1200" b="1" dirty="0">
              <a:solidFill>
                <a:srgbClr val="FFFF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kumimoji="0"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직거래 시스템</a:t>
            </a:r>
            <a:endParaRPr kumimoji="0"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3247430" y="1743447"/>
            <a:ext cx="3629024" cy="557411"/>
          </a:xfrm>
          <a:prstGeom prst="roundRect">
            <a:avLst>
              <a:gd name="adj" fmla="val 3778"/>
            </a:avLst>
          </a:prstGeom>
          <a:solidFill>
            <a:srgbClr val="7CA0B2"/>
          </a:solidFill>
          <a:ln w="63500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재난안전대비 응급아이템 운영</a:t>
            </a:r>
            <a:endParaRPr lang="ko-KR" altLang="en-US" sz="18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Box 169"/>
          <p:cNvSpPr txBox="1">
            <a:spLocks noChangeArrowheads="1"/>
          </p:cNvSpPr>
          <p:nvPr/>
        </p:nvSpPr>
        <p:spPr bwMode="auto">
          <a:xfrm>
            <a:off x="1865313" y="3263727"/>
            <a:ext cx="19446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태풍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호우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대설 등 자연재난 안전대비 홍보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화재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산불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폭발 등 사회재난 안전대비 홍보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스마트폰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err="1" smtClean="0">
                <a:latin typeface="굴림" pitchFamily="50" charset="-127"/>
                <a:ea typeface="굴림" pitchFamily="50" charset="-127"/>
              </a:rPr>
              <a:t>앱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안전디딤돌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등 비상시 대비 할 수 있는 프로그램 소개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Box 170"/>
          <p:cNvSpPr txBox="1">
            <a:spLocks noChangeArrowheads="1"/>
          </p:cNvSpPr>
          <p:nvPr/>
        </p:nvSpPr>
        <p:spPr bwMode="auto">
          <a:xfrm>
            <a:off x="4084638" y="3263727"/>
            <a:ext cx="1943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l">
              <a:buFont typeface="Wingdings" pitchFamily="2" charset="2"/>
              <a:buChar char="Ø"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태풍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호우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대설 등 자연 재난용품 세트 구비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화재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산불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폭발 등 사회 재난용품 세트 구비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여름철물놀이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가을철산행 등 생활안전관련 용품 세트 구비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Box 171"/>
          <p:cNvSpPr txBox="1">
            <a:spLocks noChangeArrowheads="1"/>
          </p:cNvSpPr>
          <p:nvPr/>
        </p:nvSpPr>
        <p:spPr bwMode="auto">
          <a:xfrm>
            <a:off x="6280150" y="3263727"/>
            <a:ext cx="1944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l">
              <a:buFont typeface="Wingdings" pitchFamily="2" charset="2"/>
              <a:buChar char="Ø"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공동구매 시스템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개별구매 시스템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재난안전용품 기부 시스템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933450" y="4584527"/>
            <a:ext cx="889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dirty="0" smtClean="0">
                <a:solidFill>
                  <a:srgbClr val="C00000"/>
                </a:solidFill>
                <a:cs typeface="Arial" pitchFamily="34" charset="0"/>
              </a:rPr>
              <a:t>운  영  안</a:t>
            </a:r>
            <a:endParaRPr lang="en-US" altLang="ko-KR" sz="1200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29" name="직선 연결선 44"/>
          <p:cNvCxnSpPr>
            <a:cxnSpLocks noChangeShapeType="1"/>
          </p:cNvCxnSpPr>
          <p:nvPr/>
        </p:nvCxnSpPr>
        <p:spPr bwMode="auto">
          <a:xfrm>
            <a:off x="738188" y="4950703"/>
            <a:ext cx="807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" name="직사각형 43"/>
          <p:cNvSpPr>
            <a:spLocks noChangeArrowheads="1"/>
          </p:cNvSpPr>
          <p:nvPr/>
        </p:nvSpPr>
        <p:spPr bwMode="auto">
          <a:xfrm>
            <a:off x="1817688" y="5023728"/>
            <a:ext cx="6511925" cy="6175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r>
              <a:rPr lang="ko-KR" altLang="en-US" sz="1200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재난용품판매 세트를 구비하며 재난안전대비 필요성을 홍보하여 많은 사람들에게 재난용품을 공급함</a:t>
            </a:r>
            <a:endParaRPr kumimoji="0" lang="en-US" altLang="ko-KR" sz="1200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33450" y="4982453"/>
            <a:ext cx="889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dirty="0" smtClean="0">
                <a:solidFill>
                  <a:srgbClr val="C00000"/>
                </a:solidFill>
                <a:cs typeface="Arial" pitchFamily="34" charset="0"/>
              </a:rPr>
              <a:t>최종전략</a:t>
            </a:r>
            <a:endParaRPr lang="en-US" altLang="ko-KR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4-1.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재난안전대비 필요성 홍보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7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69" y="620897"/>
            <a:ext cx="6399375" cy="39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978" y="4580124"/>
            <a:ext cx="7487412" cy="190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7962" y="733777"/>
            <a:ext cx="2047880" cy="278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1441" y="3590924"/>
            <a:ext cx="2045759" cy="282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4-2.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재난안전대비 응급아이템 운영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8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/>
        </p:nvGraphicFramePr>
        <p:xfrm>
          <a:off x="443089" y="824089"/>
          <a:ext cx="8904111" cy="5399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8037"/>
                <a:gridCol w="2968037"/>
                <a:gridCol w="2968037"/>
              </a:tblGrid>
              <a:tr h="83181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8627"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391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4133" y="1873955"/>
            <a:ext cx="882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응급약품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손전등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식수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비상식량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라디오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핸드폰충전기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휴대용 버너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담요 등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445" y="1027289"/>
            <a:ext cx="269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자연 재난용품 세트 구비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05201" y="1032934"/>
            <a:ext cx="277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사회 재난용품 세트 구비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50001" y="908755"/>
            <a:ext cx="304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생활안전관련 용품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세트 구비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870" y="2727856"/>
            <a:ext cx="1315508" cy="160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4715" y="2721327"/>
            <a:ext cx="1326796" cy="16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263" y="4391908"/>
            <a:ext cx="129623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8919" y="4407958"/>
            <a:ext cx="1232502" cy="163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7735" y="2704042"/>
            <a:ext cx="1225198" cy="15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7031" y="2733852"/>
            <a:ext cx="1143914" cy="140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6191" y="4441296"/>
            <a:ext cx="1249009" cy="15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41535" y="4396140"/>
            <a:ext cx="1261981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96403" y="2690988"/>
            <a:ext cx="1213908" cy="149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46836" y="2667882"/>
            <a:ext cx="1332754" cy="154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53012" y="4524024"/>
            <a:ext cx="1354931" cy="160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30092" y="4472340"/>
            <a:ext cx="1353127" cy="16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4-3.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직거래 시스템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9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emergency article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291644" y="857956"/>
            <a:ext cx="4955823" cy="9369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2308577" y="2500489"/>
            <a:ext cx="4955823" cy="201506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342443" y="5221112"/>
            <a:ext cx="4955823" cy="9369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585" y="2809281"/>
            <a:ext cx="2066934" cy="47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061" y="960966"/>
            <a:ext cx="806450" cy="6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522133" y="1128889"/>
            <a:ext cx="362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생산자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(1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차 유통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비상용품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비상식량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84311" y="3550356"/>
            <a:ext cx="3623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사회적협동조합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소비자의 구매력을 모아 저렴한 </a:t>
            </a:r>
            <a:endParaRPr lang="en-US" altLang="ko-KR" sz="1600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가격으로 상품 구입</a:t>
            </a:r>
            <a:endParaRPr lang="ko-KR" altLang="en-US" sz="16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9" name="위쪽 화살표 38"/>
          <p:cNvSpPr/>
          <p:nvPr/>
        </p:nvSpPr>
        <p:spPr>
          <a:xfrm>
            <a:off x="3138311" y="1896533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위쪽 화살표 39"/>
          <p:cNvSpPr/>
          <p:nvPr/>
        </p:nvSpPr>
        <p:spPr>
          <a:xfrm>
            <a:off x="3143955" y="4611511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위쪽 화살표 42"/>
          <p:cNvSpPr/>
          <p:nvPr/>
        </p:nvSpPr>
        <p:spPr>
          <a:xfrm rot="10800000">
            <a:off x="5243689" y="1902177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위쪽 화살표 43"/>
          <p:cNvSpPr/>
          <p:nvPr/>
        </p:nvSpPr>
        <p:spPr>
          <a:xfrm rot="10800000">
            <a:off x="5249333" y="4617155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482622" y="2026356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주문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54400" y="4741334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주문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6711" y="1941689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>
                <a:latin typeface="굴림" pitchFamily="50" charset="-127"/>
                <a:ea typeface="굴림" pitchFamily="50" charset="-127"/>
              </a:rPr>
              <a:t>수송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59778" y="4679244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수송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" name="원호 70"/>
          <p:cNvSpPr/>
          <p:nvPr/>
        </p:nvSpPr>
        <p:spPr>
          <a:xfrm>
            <a:off x="6863644" y="1275644"/>
            <a:ext cx="1365956" cy="4538134"/>
          </a:xfrm>
          <a:prstGeom prst="arc">
            <a:avLst>
              <a:gd name="adj1" fmla="val 16183812"/>
              <a:gd name="adj2" fmla="val 5359076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507111" y="3273778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수송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3" name="아래쪽 화살표 72"/>
          <p:cNvSpPr/>
          <p:nvPr/>
        </p:nvSpPr>
        <p:spPr>
          <a:xfrm rot="5400000">
            <a:off x="7360356" y="5734756"/>
            <a:ext cx="214489" cy="191911"/>
          </a:xfrm>
          <a:prstGeom prst="down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2916" y="5301369"/>
            <a:ext cx="48060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TextBox 73"/>
          <p:cNvSpPr txBox="1"/>
          <p:nvPr/>
        </p:nvSpPr>
        <p:spPr>
          <a:xfrm>
            <a:off x="4380088" y="5356577"/>
            <a:ext cx="2331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공동구매 소비자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개별구매 소비자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0427" y="5307013"/>
            <a:ext cx="48060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427" y="5318303"/>
            <a:ext cx="48060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1882</TotalTime>
  <Words>707</Words>
  <Application>Microsoft Office PowerPoint</Application>
  <PresentationFormat>A4 용지(210x297mm)</PresentationFormat>
  <Paragraphs>164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재난안전대비 응급아이템 운영계획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Pluszone 리뉴얼 프로젝트 중간보고서</dc:title>
  <dc:creator>kang</dc:creator>
  <cp:lastModifiedBy>Admin</cp:lastModifiedBy>
  <cp:revision>144</cp:revision>
  <dcterms:created xsi:type="dcterms:W3CDTF">2017-07-24T04:44:14Z</dcterms:created>
  <dcterms:modified xsi:type="dcterms:W3CDTF">2017-08-08T10:19:56Z</dcterms:modified>
</cp:coreProperties>
</file>