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3" r:id="rId7"/>
    <p:sldId id="264" r:id="rId8"/>
    <p:sldId id="268" r:id="rId9"/>
    <p:sldId id="269" r:id="rId10"/>
    <p:sldId id="267" r:id="rId11"/>
    <p:sldId id="270" r:id="rId1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0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51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166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05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444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7936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3399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2505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865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7310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1979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790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6B94-5A8D-4A45-A87E-BEB4F1E080DC}" type="datetimeFigureOut">
              <a:rPr lang="ko-KR" altLang="en-US" smtClean="0"/>
              <a:pPr/>
              <a:t>2017-08-07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D4852-4242-4923-BF4C-51BD7E53AA1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184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3700" y="1776413"/>
            <a:ext cx="9121775" cy="1470025"/>
          </a:xfrm>
        </p:spPr>
        <p:txBody>
          <a:bodyPr anchor="ctr"/>
          <a:lstStyle/>
          <a:p>
            <a:r>
              <a:rPr lang="ko-KR" altLang="en-US" sz="28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친환경 생명먹거리 운영계획</a:t>
            </a:r>
            <a:endParaRPr lang="ko-KR" altLang="en-US" sz="28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95388" y="4505325"/>
            <a:ext cx="7512050" cy="130016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2017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월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공생공빈 밀알 </a:t>
            </a:r>
            <a:r>
              <a:rPr lang="ko-KR" altLang="en-US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사회적협동조합</a:t>
            </a:r>
            <a:endParaRPr lang="en-US" altLang="ko-KR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305452" y="1897857"/>
            <a:ext cx="73221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305452" y="3078957"/>
            <a:ext cx="732218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680" y="567465"/>
            <a:ext cx="1513491" cy="34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8110514" y="149694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6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5.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프로젝트 수행일정 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브랜드사업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복지단체지원사업 우선 진행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10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0" name="Line 316"/>
          <p:cNvSpPr>
            <a:spLocks noChangeShapeType="1"/>
          </p:cNvSpPr>
          <p:nvPr/>
        </p:nvSpPr>
        <p:spPr bwMode="auto">
          <a:xfrm>
            <a:off x="2188368" y="773906"/>
            <a:ext cx="7424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1" name="AutoShape 317" descr="밝은 수평선"/>
          <p:cNvSpPr>
            <a:spLocks noChangeArrowheads="1"/>
          </p:cNvSpPr>
          <p:nvPr/>
        </p:nvSpPr>
        <p:spPr bwMode="auto">
          <a:xfrm>
            <a:off x="1172368" y="1523206"/>
            <a:ext cx="942975" cy="812800"/>
          </a:xfrm>
          <a:prstGeom prst="chevron">
            <a:avLst>
              <a:gd name="adj" fmla="val 29885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2" name="AutoShape 318"/>
          <p:cNvSpPr>
            <a:spLocks noChangeArrowheads="1"/>
          </p:cNvSpPr>
          <p:nvPr/>
        </p:nvSpPr>
        <p:spPr bwMode="auto">
          <a:xfrm>
            <a:off x="521493" y="1637506"/>
            <a:ext cx="1296988" cy="525463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Rectangle 319"/>
          <p:cNvSpPr>
            <a:spLocks noChangeArrowheads="1"/>
          </p:cNvSpPr>
          <p:nvPr/>
        </p:nvSpPr>
        <p:spPr bwMode="auto">
          <a:xfrm>
            <a:off x="631031" y="1808956"/>
            <a:ext cx="11080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프로젝트 </a:t>
            </a:r>
            <a:r>
              <a:rPr lang="ko-KR" altLang="en-US" sz="11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기획</a:t>
            </a:r>
            <a:endParaRPr lang="ko-KR" altLang="en-US" sz="1100" b="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AutoShape 320" descr="밝은 수평선"/>
          <p:cNvSpPr>
            <a:spLocks noChangeArrowheads="1"/>
          </p:cNvSpPr>
          <p:nvPr/>
        </p:nvSpPr>
        <p:spPr bwMode="auto">
          <a:xfrm>
            <a:off x="1161256" y="3575844"/>
            <a:ext cx="942975" cy="1085850"/>
          </a:xfrm>
          <a:prstGeom prst="chevron">
            <a:avLst>
              <a:gd name="adj" fmla="val 25759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5" name="AutoShape 321"/>
          <p:cNvSpPr>
            <a:spLocks noChangeArrowheads="1"/>
          </p:cNvSpPr>
          <p:nvPr/>
        </p:nvSpPr>
        <p:spPr bwMode="auto">
          <a:xfrm>
            <a:off x="510381" y="3769519"/>
            <a:ext cx="1296987" cy="666750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6" name="Rectangle 322"/>
          <p:cNvSpPr>
            <a:spLocks noChangeArrowheads="1"/>
          </p:cNvSpPr>
          <p:nvPr/>
        </p:nvSpPr>
        <p:spPr bwMode="auto">
          <a:xfrm>
            <a:off x="713581" y="4007644"/>
            <a:ext cx="1020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브랜드상품 생산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" name="Rectangle 323"/>
          <p:cNvSpPr>
            <a:spLocks noChangeArrowheads="1"/>
          </p:cNvSpPr>
          <p:nvPr/>
        </p:nvSpPr>
        <p:spPr bwMode="auto">
          <a:xfrm>
            <a:off x="4485481" y="883444"/>
            <a:ext cx="20732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2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Project Management</a:t>
            </a:r>
          </a:p>
        </p:txBody>
      </p:sp>
      <p:sp>
        <p:nvSpPr>
          <p:cNvPr id="58" name="Line 324"/>
          <p:cNvSpPr>
            <a:spLocks noChangeShapeType="1"/>
          </p:cNvSpPr>
          <p:nvPr/>
        </p:nvSpPr>
        <p:spPr bwMode="auto">
          <a:xfrm>
            <a:off x="2743993" y="1092994"/>
            <a:ext cx="4927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9" name="Rectangle 325"/>
          <p:cNvSpPr>
            <a:spLocks noChangeArrowheads="1"/>
          </p:cNvSpPr>
          <p:nvPr/>
        </p:nvSpPr>
        <p:spPr bwMode="auto">
          <a:xfrm>
            <a:off x="2370668" y="480219"/>
            <a:ext cx="54266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0" name="Line 326"/>
          <p:cNvSpPr>
            <a:spLocks noChangeShapeType="1"/>
          </p:cNvSpPr>
          <p:nvPr/>
        </p:nvSpPr>
        <p:spPr bwMode="auto">
          <a:xfrm>
            <a:off x="2194718" y="686594"/>
            <a:ext cx="0" cy="857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1" name="Line 327"/>
          <p:cNvSpPr>
            <a:spLocks noChangeShapeType="1"/>
          </p:cNvSpPr>
          <p:nvPr/>
        </p:nvSpPr>
        <p:spPr bwMode="auto">
          <a:xfrm>
            <a:off x="311705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2" name="Line 328"/>
          <p:cNvSpPr>
            <a:spLocks noChangeShapeType="1"/>
          </p:cNvSpPr>
          <p:nvPr/>
        </p:nvSpPr>
        <p:spPr bwMode="auto">
          <a:xfrm>
            <a:off x="404098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3" name="Line 329"/>
          <p:cNvSpPr>
            <a:spLocks noChangeShapeType="1"/>
          </p:cNvSpPr>
          <p:nvPr/>
        </p:nvSpPr>
        <p:spPr bwMode="auto">
          <a:xfrm>
            <a:off x="496490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4" name="Line 330"/>
          <p:cNvSpPr>
            <a:spLocks noChangeShapeType="1"/>
          </p:cNvSpPr>
          <p:nvPr/>
        </p:nvSpPr>
        <p:spPr bwMode="auto">
          <a:xfrm>
            <a:off x="588883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5" name="Line 331"/>
          <p:cNvSpPr>
            <a:spLocks noChangeShapeType="1"/>
          </p:cNvSpPr>
          <p:nvPr/>
        </p:nvSpPr>
        <p:spPr bwMode="auto">
          <a:xfrm>
            <a:off x="681275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6" name="Line 332"/>
          <p:cNvSpPr>
            <a:spLocks noChangeShapeType="1"/>
          </p:cNvSpPr>
          <p:nvPr/>
        </p:nvSpPr>
        <p:spPr bwMode="auto">
          <a:xfrm>
            <a:off x="773668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7" name="AutoShape 333" descr="밝은 수평선"/>
          <p:cNvSpPr>
            <a:spLocks noChangeArrowheads="1"/>
          </p:cNvSpPr>
          <p:nvPr/>
        </p:nvSpPr>
        <p:spPr bwMode="auto">
          <a:xfrm>
            <a:off x="1169193" y="2455069"/>
            <a:ext cx="942975" cy="984250"/>
          </a:xfrm>
          <a:prstGeom prst="chevron">
            <a:avLst>
              <a:gd name="adj" fmla="val 29884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8" name="AutoShape 334"/>
          <p:cNvSpPr>
            <a:spLocks noChangeArrowheads="1"/>
          </p:cNvSpPr>
          <p:nvPr/>
        </p:nvSpPr>
        <p:spPr bwMode="auto">
          <a:xfrm>
            <a:off x="518318" y="2636044"/>
            <a:ext cx="1296988" cy="636587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9" name="Rectangle 335"/>
          <p:cNvSpPr>
            <a:spLocks noChangeArrowheads="1"/>
          </p:cNvSpPr>
          <p:nvPr/>
        </p:nvSpPr>
        <p:spPr bwMode="auto">
          <a:xfrm>
            <a:off x="253382" y="2856882"/>
            <a:ext cx="149383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브랜드상품 구성</a:t>
            </a:r>
            <a:endParaRPr lang="en-US" altLang="ko-KR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0" name="Line 336"/>
          <p:cNvSpPr>
            <a:spLocks noChangeShapeType="1"/>
          </p:cNvSpPr>
          <p:nvPr/>
        </p:nvSpPr>
        <p:spPr bwMode="auto">
          <a:xfrm>
            <a:off x="3104356" y="848519"/>
            <a:ext cx="0" cy="51339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" name="Line 337"/>
          <p:cNvSpPr>
            <a:spLocks noChangeShapeType="1"/>
          </p:cNvSpPr>
          <p:nvPr/>
        </p:nvSpPr>
        <p:spPr bwMode="auto">
          <a:xfrm>
            <a:off x="4028281" y="848519"/>
            <a:ext cx="0" cy="51466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2" name="Line 338"/>
          <p:cNvSpPr>
            <a:spLocks noChangeShapeType="1"/>
          </p:cNvSpPr>
          <p:nvPr/>
        </p:nvSpPr>
        <p:spPr bwMode="auto">
          <a:xfrm>
            <a:off x="4952206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3" name="Line 339"/>
          <p:cNvSpPr>
            <a:spLocks noChangeShapeType="1"/>
          </p:cNvSpPr>
          <p:nvPr/>
        </p:nvSpPr>
        <p:spPr bwMode="auto">
          <a:xfrm>
            <a:off x="5877718" y="848519"/>
            <a:ext cx="0" cy="51212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4" name="Line 340"/>
          <p:cNvSpPr>
            <a:spLocks noChangeShapeType="1"/>
          </p:cNvSpPr>
          <p:nvPr/>
        </p:nvSpPr>
        <p:spPr bwMode="auto">
          <a:xfrm>
            <a:off x="6801643" y="848519"/>
            <a:ext cx="0" cy="51212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5" name="Line 341"/>
          <p:cNvSpPr>
            <a:spLocks noChangeShapeType="1"/>
          </p:cNvSpPr>
          <p:nvPr/>
        </p:nvSpPr>
        <p:spPr bwMode="auto">
          <a:xfrm>
            <a:off x="7727156" y="848519"/>
            <a:ext cx="0" cy="5108575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" name="Line 342"/>
          <p:cNvSpPr>
            <a:spLocks noChangeShapeType="1"/>
          </p:cNvSpPr>
          <p:nvPr/>
        </p:nvSpPr>
        <p:spPr bwMode="auto">
          <a:xfrm>
            <a:off x="8651081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7" name="AutoShape 343" descr="밝은 수평선"/>
          <p:cNvSpPr>
            <a:spLocks noChangeArrowheads="1"/>
          </p:cNvSpPr>
          <p:nvPr/>
        </p:nvSpPr>
        <p:spPr bwMode="auto">
          <a:xfrm>
            <a:off x="1172368" y="738981"/>
            <a:ext cx="942975" cy="709613"/>
          </a:xfrm>
          <a:prstGeom prst="chevron">
            <a:avLst>
              <a:gd name="adj" fmla="val 34230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8" name="AutoShape 344"/>
          <p:cNvSpPr>
            <a:spLocks noChangeArrowheads="1"/>
          </p:cNvSpPr>
          <p:nvPr/>
        </p:nvSpPr>
        <p:spPr bwMode="auto">
          <a:xfrm>
            <a:off x="521493" y="853281"/>
            <a:ext cx="1296988" cy="458788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9" name="Rectangle 345"/>
          <p:cNvSpPr>
            <a:spLocks noChangeArrowheads="1"/>
          </p:cNvSpPr>
          <p:nvPr/>
        </p:nvSpPr>
        <p:spPr bwMode="auto">
          <a:xfrm>
            <a:off x="751681" y="980281"/>
            <a:ext cx="1020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프로젝트 관리</a:t>
            </a:r>
            <a:endParaRPr lang="ko-KR" altLang="en-US" sz="1100" b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" name="AutoShape 346" descr="밝은 수평선"/>
          <p:cNvSpPr>
            <a:spLocks noChangeArrowheads="1"/>
          </p:cNvSpPr>
          <p:nvPr/>
        </p:nvSpPr>
        <p:spPr bwMode="auto">
          <a:xfrm>
            <a:off x="1172368" y="4777581"/>
            <a:ext cx="942975" cy="666750"/>
          </a:xfrm>
          <a:prstGeom prst="chevron">
            <a:avLst>
              <a:gd name="adj" fmla="val 34296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1" name="AutoShape 347"/>
          <p:cNvSpPr>
            <a:spLocks noChangeArrowheads="1"/>
          </p:cNvSpPr>
          <p:nvPr/>
        </p:nvSpPr>
        <p:spPr bwMode="auto">
          <a:xfrm>
            <a:off x="521493" y="4906169"/>
            <a:ext cx="1296988" cy="411162"/>
          </a:xfrm>
          <a:prstGeom prst="roundRect">
            <a:avLst>
              <a:gd name="adj" fmla="val 4282"/>
            </a:avLst>
          </a:prstGeom>
          <a:solidFill>
            <a:srgbClr val="EAEAEA"/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2" name="Rectangle 348"/>
          <p:cNvSpPr>
            <a:spLocks noChangeArrowheads="1"/>
          </p:cNvSpPr>
          <p:nvPr/>
        </p:nvSpPr>
        <p:spPr bwMode="auto">
          <a:xfrm>
            <a:off x="461168" y="5018881"/>
            <a:ext cx="128111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 및 홍보진행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3" name="Line 349"/>
          <p:cNvSpPr>
            <a:spLocks noChangeShapeType="1"/>
          </p:cNvSpPr>
          <p:nvPr/>
        </p:nvSpPr>
        <p:spPr bwMode="auto">
          <a:xfrm>
            <a:off x="8660606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5" name="Line 351"/>
          <p:cNvSpPr>
            <a:spLocks noChangeShapeType="1"/>
          </p:cNvSpPr>
          <p:nvPr/>
        </p:nvSpPr>
        <p:spPr bwMode="auto">
          <a:xfrm>
            <a:off x="9584531" y="673894"/>
            <a:ext cx="0" cy="10001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6" name="Line 352"/>
          <p:cNvSpPr>
            <a:spLocks noChangeShapeType="1"/>
          </p:cNvSpPr>
          <p:nvPr/>
        </p:nvSpPr>
        <p:spPr bwMode="auto">
          <a:xfrm>
            <a:off x="9576593" y="838994"/>
            <a:ext cx="0" cy="5130800"/>
          </a:xfrm>
          <a:prstGeom prst="line">
            <a:avLst/>
          </a:prstGeom>
          <a:noFill/>
          <a:ln w="1270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9" name="Rectangle 325"/>
          <p:cNvSpPr>
            <a:spLocks noChangeArrowheads="1"/>
          </p:cNvSpPr>
          <p:nvPr/>
        </p:nvSpPr>
        <p:spPr bwMode="auto">
          <a:xfrm>
            <a:off x="3307893" y="480219"/>
            <a:ext cx="54117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0" name="Rectangle 325"/>
          <p:cNvSpPr>
            <a:spLocks noChangeArrowheads="1"/>
          </p:cNvSpPr>
          <p:nvPr/>
        </p:nvSpPr>
        <p:spPr bwMode="auto">
          <a:xfrm>
            <a:off x="4125951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1" name="Rectangle 325"/>
          <p:cNvSpPr>
            <a:spLocks noChangeArrowheads="1"/>
          </p:cNvSpPr>
          <p:nvPr/>
        </p:nvSpPr>
        <p:spPr bwMode="auto">
          <a:xfrm>
            <a:off x="5032768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2" name="Rectangle 325"/>
          <p:cNvSpPr>
            <a:spLocks noChangeArrowheads="1"/>
          </p:cNvSpPr>
          <p:nvPr/>
        </p:nvSpPr>
        <p:spPr bwMode="auto">
          <a:xfrm>
            <a:off x="5993735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8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5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3" name="Rectangle 325"/>
          <p:cNvSpPr>
            <a:spLocks noChangeArrowheads="1"/>
          </p:cNvSpPr>
          <p:nvPr/>
        </p:nvSpPr>
        <p:spPr bwMode="auto">
          <a:xfrm>
            <a:off x="6882204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4" name="Rectangle 325"/>
          <p:cNvSpPr>
            <a:spLocks noChangeArrowheads="1"/>
          </p:cNvSpPr>
          <p:nvPr/>
        </p:nvSpPr>
        <p:spPr bwMode="auto">
          <a:xfrm>
            <a:off x="7810540" y="480219"/>
            <a:ext cx="79415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3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5" name="Rectangle 325"/>
          <p:cNvSpPr>
            <a:spLocks noChangeArrowheads="1"/>
          </p:cNvSpPr>
          <p:nvPr/>
        </p:nvSpPr>
        <p:spPr bwMode="auto">
          <a:xfrm>
            <a:off x="8720529" y="480219"/>
            <a:ext cx="79415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9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월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4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주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6" name="AutoShape 346" descr="밝은 수평선"/>
          <p:cNvSpPr>
            <a:spLocks noChangeArrowheads="1"/>
          </p:cNvSpPr>
          <p:nvPr/>
        </p:nvSpPr>
        <p:spPr bwMode="auto">
          <a:xfrm>
            <a:off x="1172368" y="5563394"/>
            <a:ext cx="942975" cy="454025"/>
          </a:xfrm>
          <a:prstGeom prst="chevron">
            <a:avLst>
              <a:gd name="adj" fmla="val 34279"/>
            </a:avLst>
          </a:prstGeom>
          <a:pattFill prst="ltHorz">
            <a:fgClr>
              <a:srgbClr val="DDDDDD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7" name="AutoShape 347"/>
          <p:cNvSpPr>
            <a:spLocks noChangeArrowheads="1"/>
          </p:cNvSpPr>
          <p:nvPr/>
        </p:nvSpPr>
        <p:spPr bwMode="auto">
          <a:xfrm>
            <a:off x="521493" y="5636419"/>
            <a:ext cx="1296988" cy="279400"/>
          </a:xfrm>
          <a:prstGeom prst="roundRect">
            <a:avLst>
              <a:gd name="adj" fmla="val 4282"/>
            </a:avLst>
          </a:prstGeom>
          <a:solidFill>
            <a:schemeClr val="bg2">
              <a:lumMod val="50000"/>
            </a:schemeClr>
          </a:solidFill>
          <a:ln w="50800">
            <a:noFill/>
            <a:round/>
            <a:headEnd/>
            <a:tailEnd/>
          </a:ln>
        </p:spPr>
        <p:txBody>
          <a:bodyPr wrap="none" lIns="90488" tIns="44450" rIns="90488" bIns="44450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8" name="Rectangle 348"/>
          <p:cNvSpPr>
            <a:spLocks noChangeArrowheads="1"/>
          </p:cNvSpPr>
          <p:nvPr/>
        </p:nvSpPr>
        <p:spPr bwMode="auto">
          <a:xfrm>
            <a:off x="461168" y="5687219"/>
            <a:ext cx="1281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영업성과 </a:t>
            </a:r>
            <a:r>
              <a:rPr lang="en-US" altLang="ko-KR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보고</a:t>
            </a:r>
            <a:endParaRPr lang="ko-KR" altLang="en-US" sz="11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6" name="Line 316"/>
          <p:cNvSpPr>
            <a:spLocks noChangeShapeType="1"/>
          </p:cNvSpPr>
          <p:nvPr/>
        </p:nvSpPr>
        <p:spPr bwMode="auto">
          <a:xfrm>
            <a:off x="2188368" y="5965031"/>
            <a:ext cx="7424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1" name="Rectangle 374"/>
          <p:cNvSpPr>
            <a:spLocks noChangeArrowheads="1"/>
          </p:cNvSpPr>
          <p:nvPr/>
        </p:nvSpPr>
        <p:spPr bwMode="auto">
          <a:xfrm>
            <a:off x="2804667" y="6101732"/>
            <a:ext cx="614363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기획완료</a:t>
            </a:r>
            <a:endParaRPr lang="ko-KR" altLang="en-US" sz="1200" dirty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2" name="AutoShape 375"/>
          <p:cNvSpPr>
            <a:spLocks noChangeArrowheads="1"/>
          </p:cNvSpPr>
          <p:nvPr/>
        </p:nvSpPr>
        <p:spPr bwMode="auto">
          <a:xfrm>
            <a:off x="3045967" y="5929577"/>
            <a:ext cx="138113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3" name="Line 360"/>
          <p:cNvSpPr>
            <a:spLocks noChangeShapeType="1"/>
          </p:cNvSpPr>
          <p:nvPr/>
        </p:nvSpPr>
        <p:spPr bwMode="auto">
          <a:xfrm>
            <a:off x="2518566" y="1981112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4" name="Rectangle 361"/>
          <p:cNvSpPr>
            <a:spLocks noChangeArrowheads="1"/>
          </p:cNvSpPr>
          <p:nvPr/>
        </p:nvSpPr>
        <p:spPr bwMode="auto">
          <a:xfrm>
            <a:off x="2135976" y="1733641"/>
            <a:ext cx="9233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80000"/>
              </a:spcBef>
            </a:pPr>
            <a:r>
              <a:rPr lang="ko-KR" altLang="en-US" sz="120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기획완료</a:t>
            </a:r>
            <a:endParaRPr lang="en-US" altLang="ko-KR" sz="120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" name="Line 324"/>
          <p:cNvSpPr>
            <a:spLocks noChangeShapeType="1"/>
          </p:cNvSpPr>
          <p:nvPr/>
        </p:nvSpPr>
        <p:spPr bwMode="auto">
          <a:xfrm>
            <a:off x="4578437" y="1098639"/>
            <a:ext cx="4927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2" name="Line 360"/>
          <p:cNvSpPr>
            <a:spLocks noChangeShapeType="1"/>
          </p:cNvSpPr>
          <p:nvPr/>
        </p:nvSpPr>
        <p:spPr bwMode="auto">
          <a:xfrm>
            <a:off x="3444254" y="2951952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3" name="Rectangle 361"/>
          <p:cNvSpPr>
            <a:spLocks noChangeArrowheads="1"/>
          </p:cNvSpPr>
          <p:nvPr/>
        </p:nvSpPr>
        <p:spPr bwMode="auto">
          <a:xfrm>
            <a:off x="2427112" y="2704481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구성 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&amp; 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미팅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4" name="Line 360"/>
          <p:cNvSpPr>
            <a:spLocks noChangeShapeType="1"/>
          </p:cNvSpPr>
          <p:nvPr/>
        </p:nvSpPr>
        <p:spPr bwMode="auto">
          <a:xfrm>
            <a:off x="4296566" y="3262396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5" name="Rectangle 361"/>
          <p:cNvSpPr>
            <a:spLocks noChangeArrowheads="1"/>
          </p:cNvSpPr>
          <p:nvPr/>
        </p:nvSpPr>
        <p:spPr bwMode="auto">
          <a:xfrm>
            <a:off x="3279424" y="3014925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상품구성 완료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7" name="Rectangle 361"/>
          <p:cNvSpPr>
            <a:spLocks noChangeArrowheads="1"/>
          </p:cNvSpPr>
          <p:nvPr/>
        </p:nvSpPr>
        <p:spPr bwMode="auto">
          <a:xfrm>
            <a:off x="3262482" y="3878526"/>
            <a:ext cx="1444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상품생산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59" name="Line 364"/>
          <p:cNvSpPr>
            <a:spLocks noChangeShapeType="1"/>
          </p:cNvSpPr>
          <p:nvPr/>
        </p:nvSpPr>
        <p:spPr bwMode="auto">
          <a:xfrm>
            <a:off x="7346254" y="5114396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0" name="Line 364"/>
          <p:cNvSpPr>
            <a:spLocks noChangeShapeType="1"/>
          </p:cNvSpPr>
          <p:nvPr/>
        </p:nvSpPr>
        <p:spPr bwMode="auto">
          <a:xfrm>
            <a:off x="5212646" y="5114395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1" name="Rectangle 361"/>
          <p:cNvSpPr>
            <a:spLocks noChangeArrowheads="1"/>
          </p:cNvSpPr>
          <p:nvPr/>
        </p:nvSpPr>
        <p:spPr bwMode="auto">
          <a:xfrm>
            <a:off x="7766764" y="4843726"/>
            <a:ext cx="16199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 및 홍보진행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64" name="Line 364"/>
          <p:cNvSpPr>
            <a:spLocks noChangeShapeType="1"/>
          </p:cNvSpPr>
          <p:nvPr/>
        </p:nvSpPr>
        <p:spPr bwMode="auto">
          <a:xfrm>
            <a:off x="7408333" y="5786084"/>
            <a:ext cx="2133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65" name="Rectangle 361"/>
          <p:cNvSpPr>
            <a:spLocks noChangeArrowheads="1"/>
          </p:cNvSpPr>
          <p:nvPr/>
        </p:nvSpPr>
        <p:spPr bwMode="auto">
          <a:xfrm>
            <a:off x="7778044" y="5515415"/>
            <a:ext cx="168204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r" eaLnBrk="1" hangingPunct="1"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영업성과 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차 보고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예정</a:t>
            </a:r>
            <a:r>
              <a:rPr lang="en-US" altLang="ko-KR" sz="12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</p:txBody>
      </p:sp>
      <p:sp>
        <p:nvSpPr>
          <p:cNvPr id="167" name="AutoShape 375"/>
          <p:cNvSpPr>
            <a:spLocks noChangeArrowheads="1"/>
          </p:cNvSpPr>
          <p:nvPr/>
        </p:nvSpPr>
        <p:spPr bwMode="auto">
          <a:xfrm>
            <a:off x="4887970" y="5914761"/>
            <a:ext cx="138112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8" name="Rectangle 374"/>
          <p:cNvSpPr>
            <a:spLocks noChangeArrowheads="1"/>
          </p:cNvSpPr>
          <p:nvPr/>
        </p:nvSpPr>
        <p:spPr bwMode="auto">
          <a:xfrm>
            <a:off x="4656035" y="6101732"/>
            <a:ext cx="614363" cy="38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상품생산완료</a:t>
            </a:r>
            <a:endParaRPr lang="ko-KR" altLang="en-US" sz="1200" dirty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9" name="AutoShape 375"/>
          <p:cNvSpPr>
            <a:spLocks noChangeArrowheads="1"/>
          </p:cNvSpPr>
          <p:nvPr/>
        </p:nvSpPr>
        <p:spPr bwMode="auto">
          <a:xfrm>
            <a:off x="9382461" y="5931695"/>
            <a:ext cx="138112" cy="12858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latinLnBrk="1" hangingPunct="1"/>
            <a:endParaRPr lang="ko-KR" altLang="en-US" sz="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0" name="Rectangle 374"/>
          <p:cNvSpPr>
            <a:spLocks noChangeArrowheads="1"/>
          </p:cNvSpPr>
          <p:nvPr/>
        </p:nvSpPr>
        <p:spPr bwMode="auto">
          <a:xfrm>
            <a:off x="9150526" y="6118666"/>
            <a:ext cx="614363" cy="17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80000"/>
              </a:spcBef>
            </a:pPr>
            <a:r>
              <a:rPr lang="ko-KR" altLang="en-US" sz="1200" dirty="0" smtClean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결과정리</a:t>
            </a:r>
            <a:endParaRPr lang="en-US" altLang="ko-KR" sz="1200" dirty="0" smtClean="0">
              <a:solidFill>
                <a:srgbClr val="00206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7" name="Line 360"/>
          <p:cNvSpPr>
            <a:spLocks noChangeShapeType="1"/>
          </p:cNvSpPr>
          <p:nvPr/>
        </p:nvSpPr>
        <p:spPr bwMode="auto">
          <a:xfrm>
            <a:off x="4324789" y="4137285"/>
            <a:ext cx="5222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med" len="sm"/>
          </a:ln>
        </p:spPr>
        <p:txBody>
          <a:bodyPr/>
          <a:lstStyle>
            <a:defPPr>
              <a:defRPr lang="ko-K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900" b="1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6.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홍보전단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예시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sz="1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11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pic>
        <p:nvPicPr>
          <p:cNvPr id="4098" name="Picture 2" descr="하늘에 대한 이미지 검색결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18" y="522639"/>
            <a:ext cx="9150325" cy="2446339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349956" y="508000"/>
            <a:ext cx="9144000" cy="246097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519289" y="711200"/>
            <a:ext cx="24609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신부님들과 함께하는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생명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기부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나눔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운동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2229" y="811149"/>
            <a:ext cx="1919808" cy="44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1806221" y="1659465"/>
            <a:ext cx="62766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공생공빈 밀알 사회적협동조합과 함께하는 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아침식사 먹기 운동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에 참여 해 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보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세</a:t>
            </a: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요</a:t>
            </a: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24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350" y="2890306"/>
            <a:ext cx="2390422" cy="159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50"/>
          <p:cNvSpPr txBox="1"/>
          <p:nvPr/>
        </p:nvSpPr>
        <p:spPr>
          <a:xfrm>
            <a:off x="344305" y="4555065"/>
            <a:ext cx="246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아침결식 당뇨병 전 단계 </a:t>
            </a: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발병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26%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증가</a:t>
            </a:r>
            <a:endParaRPr lang="ko-KR" altLang="en-US" sz="14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0694" y="2957684"/>
            <a:ext cx="21586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876" y="4661253"/>
            <a:ext cx="3373614" cy="14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3177808" y="2985911"/>
            <a:ext cx="2568223" cy="122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혹시 아침준비가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어려우시면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현미누룽지를 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추천합니다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52523" y="4233332"/>
            <a:ext cx="2460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간편한 아침 대용품</a:t>
            </a:r>
            <a:endParaRPr lang="ko-KR" altLang="en-US" sz="14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25421" y="4684890"/>
            <a:ext cx="1332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여러 가지 누룽지 </a:t>
            </a:r>
            <a:endParaRPr lang="en-US" altLang="ko-KR" sz="11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레시피를 소개</a:t>
            </a:r>
            <a:endParaRPr lang="en-US" altLang="ko-KR" sz="11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합니다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487" y="5282492"/>
            <a:ext cx="1219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1236130" y="5435599"/>
            <a:ext cx="25682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양배추가루에</a:t>
            </a:r>
            <a:endParaRPr lang="en-US" altLang="ko-KR" sz="11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누룽지탕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~</a:t>
            </a:r>
          </a:p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속 쓰림 안녕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~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4919" y="5354461"/>
            <a:ext cx="816502" cy="80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40550" y="3270775"/>
            <a:ext cx="995362" cy="121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83222" y="4808713"/>
            <a:ext cx="1041400" cy="123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8048976" y="6062131"/>
            <a:ext cx="155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300g 25,000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원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77198" y="4521198"/>
            <a:ext cx="155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1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봉</a:t>
            </a:r>
            <a:r>
              <a:rPr lang="en-US" altLang="ko-KR" sz="1100" b="1" dirty="0" smtClean="0">
                <a:latin typeface="굴림" pitchFamily="50" charset="-127"/>
                <a:ea typeface="굴림" pitchFamily="50" charset="-127"/>
              </a:rPr>
              <a:t> 10,000</a:t>
            </a:r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원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43332" y="2923820"/>
            <a:ext cx="15578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atin typeface="굴림" pitchFamily="50" charset="-127"/>
                <a:ea typeface="굴림" pitchFamily="50" charset="-127"/>
              </a:rPr>
              <a:t>함께하는 건강식품</a:t>
            </a:r>
            <a:endParaRPr lang="ko-KR" altLang="en-US" sz="11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50577" y="2878665"/>
            <a:ext cx="1343378" cy="344311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474134" y="6265333"/>
            <a:ext cx="7100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얻어지는 수익금은 </a:t>
            </a:r>
            <a:r>
              <a:rPr lang="ko-KR" altLang="en-US" sz="14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전액 기부금</a:t>
            </a:r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으로 사용됩니다</a:t>
            </a:r>
            <a:r>
              <a:rPr lang="en-US" altLang="ko-KR" sz="1200" b="1" dirty="0" smtClean="0">
                <a:latin typeface="굴림" pitchFamily="50" charset="-127"/>
                <a:ea typeface="굴림" pitchFamily="50" charset="-127"/>
              </a:rPr>
              <a:t>. 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b="1" dirty="0" smtClean="0">
                <a:ea typeface="굴림" panose="020B0600000101010101" pitchFamily="50" charset="-127"/>
              </a:rPr>
              <a:t>친환경 먹거리 생명운동 전략 기획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76548" y="1536169"/>
            <a:ext cx="422060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200" dirty="0">
                <a:solidFill>
                  <a:schemeClr val="tx2"/>
                </a:solidFill>
                <a:latin typeface="굴림" pitchFamily="50" charset="-127"/>
                <a:ea typeface="굴림" pitchFamily="50" charset="-127"/>
              </a:rPr>
              <a:t>Table of Contents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86406" y="2205038"/>
            <a:ext cx="3813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기획 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개요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추진배경 및 목표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구축 전략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상세구축내용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프로젝트 수행일정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AutoNum type="arabicPeriod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홍보전단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예시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2000" dirty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  <a:effectLst>
            <a:outerShdw blurRad="50800" dist="12700" dir="5400000" algn="ctr" rotWithShape="0">
              <a:schemeClr val="accent1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597253" y="867303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 altLang="ko-KR" sz="5400" dirty="0"/>
              <a:t>Agenda</a:t>
            </a:r>
          </a:p>
        </p:txBody>
      </p:sp>
    </p:spTree>
    <p:extLst>
      <p:ext uri="{BB962C8B-B14F-4D97-AF65-F5344CB8AC3E}">
        <p14:creationId xmlns="" xmlns:p14="http://schemas.microsoft.com/office/powerpoint/2010/main" val="210007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7350" y="750102"/>
            <a:ext cx="92090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eaLnBrk="1" hangingPunct="1">
              <a:spcBef>
                <a:spcPct val="0"/>
              </a:spcBef>
              <a:buAutoNum type="arabicParenR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우리의 식탁을 위협하는 수산물의 현실과 방사능으로부터 안전한 먹거리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유전자변형농산물의 종류 및 위험성과 대안먹거리를 알림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lvl="1" indent="-342900" eaLnBrk="1" hangingPunct="1">
              <a:spcBef>
                <a:spcPct val="0"/>
              </a:spcBef>
              <a:buAutoNum type="arabicParenR"/>
            </a:pP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lvl="1" indent="-342900" eaLnBrk="1" hangingPunct="1">
              <a:spcBef>
                <a:spcPct val="0"/>
              </a:spcBef>
              <a:buAutoNum type="arabicParenR"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일반식품에 비해 그 성분에 특징이 있어 보다 적극적인 건강유지나 증진의 목적 또는 기대효과를 갖는 건강식품을 검증하고 브랜드화하여 건강한 삶의 증진에 앞장섬 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5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기획 개요</a:t>
            </a:r>
          </a:p>
        </p:txBody>
      </p:sp>
      <p:graphicFrame>
        <p:nvGraphicFramePr>
          <p:cNvPr id="4" name="Group 15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56949455"/>
              </p:ext>
            </p:extLst>
          </p:nvPr>
        </p:nvGraphicFramePr>
        <p:xfrm>
          <a:off x="742950" y="2190753"/>
          <a:ext cx="8458200" cy="3898905"/>
        </p:xfrm>
        <a:graphic>
          <a:graphicData uri="http://schemas.openxmlformats.org/drawingml/2006/table">
            <a:tbl>
              <a:tblPr/>
              <a:tblGrid>
                <a:gridCol w="2448085"/>
                <a:gridCol w="6010115"/>
              </a:tblGrid>
              <a:tr h="487363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기획 안 작성 기간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2017. 08. 07 ~ 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3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지원 단체 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Connection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건강식품 브랜드 아이템 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상품 스티커 및 포장 구성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4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3. 2017. 08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상품생산 여부 확인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2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자료수집 현황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일 미팅때 논의된 자료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보충자료는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인테넷에서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수집하며 전문가적 내용은 </a:t>
                      </a:r>
                      <a:r>
                        <a:rPr kumimoji="1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스테파노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대표에게 의뢰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예정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rowSpan="2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향후 진행 일정</a:t>
                      </a: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1. 2017. 8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대외 영업 추가 보고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6000" marR="156000" marT="36000" marB="36000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2. 2017. 8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 </a:t>
                      </a: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 대외 영업여부 확인</a:t>
                      </a:r>
                      <a:endParaRPr kumimoji="1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55988" marR="155988" marT="36003" marB="36003" anchor="ctr" horzOverflow="overflow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직선 연결선 6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14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우리의 식탁을 위협하는 수산물의 현실과 방사능으로부터 안전한 먹거리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유전자변형농산물의 종류 및 위험성과 대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342900" lvl="1" indent="-342900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안먹거리를 알리며 더 나아가 건강식품을 검증하고 브랜드화하여 건강한 삶의 증진에 앞장섬</a:t>
            </a:r>
            <a:endParaRPr lang="en-US" altLang="ko-KR" sz="14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제목 5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2. 추진배경 및 </a:t>
            </a:r>
            <a:r>
              <a:rPr lang="ko-KR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목적</a:t>
            </a:r>
          </a:p>
        </p:txBody>
      </p:sp>
      <p:sp>
        <p:nvSpPr>
          <p:cNvPr id="4" name="Rectangle 20"/>
          <p:cNvSpPr>
            <a:spLocks/>
          </p:cNvSpPr>
          <p:nvPr/>
        </p:nvSpPr>
        <p:spPr bwMode="auto">
          <a:xfrm>
            <a:off x="1179513" y="1281111"/>
            <a:ext cx="74882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marL="457200" indent="-4572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6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우리의 식탁을 위협하는 방사능</a:t>
            </a:r>
            <a:r>
              <a:rPr kumimoji="0" lang="en-US" altLang="ko-KR" sz="16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,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유전자변형농상물의 위험성을 알리고</a:t>
            </a:r>
            <a:endParaRPr kumimoji="0" lang="en-US" altLang="ko-KR" sz="1600" dirty="0" smtClean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  <a:sym typeface="YoonGothic"/>
            </a:endParaRPr>
          </a:p>
          <a:p>
            <a:pPr algn="ctr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2400" dirty="0" smtClean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rPr>
              <a:t>건강한 삶을 살도록 서로 힘씀</a:t>
            </a:r>
            <a:endParaRPr kumimoji="0" lang="en-US" altLang="ko-KR" sz="2400" dirty="0">
              <a:solidFill>
                <a:srgbClr val="C00000"/>
              </a:solidFill>
              <a:latin typeface="굴림" panose="020B0600000101010101" pitchFamily="50" charset="-127"/>
              <a:ea typeface="굴림" panose="020B0600000101010101" pitchFamily="50" charset="-127"/>
              <a:sym typeface="YoonGothic"/>
            </a:endParaRPr>
          </a:p>
        </p:txBody>
      </p:sp>
      <p:grpSp>
        <p:nvGrpSpPr>
          <p:cNvPr id="5" name="그룹 47"/>
          <p:cNvGrpSpPr>
            <a:grpSpLocks/>
          </p:cNvGrpSpPr>
          <p:nvPr/>
        </p:nvGrpSpPr>
        <p:grpSpPr bwMode="auto">
          <a:xfrm>
            <a:off x="1116013" y="2289173"/>
            <a:ext cx="7672387" cy="3636963"/>
            <a:chOff x="1801923" y="3526290"/>
            <a:chExt cx="10248900" cy="4857750"/>
          </a:xfrm>
        </p:grpSpPr>
        <p:sp>
          <p:nvSpPr>
            <p:cNvPr id="6" name="AutoShape 7"/>
            <p:cNvSpPr>
              <a:spLocks/>
            </p:cNvSpPr>
            <p:nvPr/>
          </p:nvSpPr>
          <p:spPr bwMode="auto">
            <a:xfrm>
              <a:off x="8876273" y="3558096"/>
              <a:ext cx="3174550" cy="589461"/>
            </a:xfrm>
            <a:prstGeom prst="roundRect">
              <a:avLst>
                <a:gd name="adj" fmla="val 8616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kumimoji="0" lang="ko-KR" altLang="en-US" sz="1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내부적 요구</a:t>
              </a:r>
            </a:p>
          </p:txBody>
        </p:sp>
        <p:sp>
          <p:nvSpPr>
            <p:cNvPr id="7" name="AutoShape 9"/>
            <p:cNvSpPr>
              <a:spLocks/>
            </p:cNvSpPr>
            <p:nvPr/>
          </p:nvSpPr>
          <p:spPr bwMode="auto">
            <a:xfrm>
              <a:off x="8850826" y="4287501"/>
              <a:ext cx="3174550" cy="1261615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안전한 식품의 수요 욕구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증가</a:t>
              </a:r>
              <a:endParaRPr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8850826" y="5691180"/>
              <a:ext cx="3174550" cy="1261615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457200" indent="-457200" algn="ctr"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합리적으로 구입할 수 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  <a:p>
              <a:pPr marL="457200" indent="-457200" algn="ctr"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있는 식품 가격</a:t>
              </a:r>
              <a:endParaRPr lang="en-US" altLang="ko-KR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</p:txBody>
        </p:sp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8850826" y="7094860"/>
              <a:ext cx="3174550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marL="457200" indent="-457200"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내 건강을 지켜 줄 수 있는 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  <a:p>
              <a:pPr marL="457200" indent="-457200"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 charset="0"/>
                </a:rPr>
                <a:t>먹거리의 필요</a:t>
              </a:r>
              <a:endParaRPr lang="en-US" altLang="ko-KR" sz="1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 charset="0"/>
              </a:endParaRPr>
            </a:p>
          </p:txBody>
        </p:sp>
        <p:sp>
          <p:nvSpPr>
            <p:cNvPr id="10" name="AutoShape 12"/>
            <p:cNvSpPr>
              <a:spLocks/>
            </p:cNvSpPr>
            <p:nvPr/>
          </p:nvSpPr>
          <p:spPr bwMode="auto">
            <a:xfrm>
              <a:off x="1801923" y="3526290"/>
              <a:ext cx="3174550" cy="589461"/>
            </a:xfrm>
            <a:prstGeom prst="roundRect">
              <a:avLst>
                <a:gd name="adj" fmla="val 8616"/>
              </a:avLst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kumimoji="0" lang="ko-KR" altLang="en-US" sz="120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외부적 </a:t>
              </a:r>
              <a:r>
                <a:rPr kumimoji="0" lang="ko-KR" altLang="en-US" sz="120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환경</a:t>
              </a:r>
              <a:endParaRPr kumimoji="0" lang="ko-KR" altLang="en-US" sz="1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1" name="AutoShape 14"/>
            <p:cNvSpPr>
              <a:spLocks/>
            </p:cNvSpPr>
            <p:nvPr/>
          </p:nvSpPr>
          <p:spPr bwMode="auto">
            <a:xfrm>
              <a:off x="1801923" y="4255695"/>
              <a:ext cx="3174550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식량 생산량 증가  및 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영양문제를 해결하기 위해 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GMO(</a:t>
              </a: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유전자 변형식품</a:t>
              </a:r>
              <a:r>
                <a:rPr lang="en-US" altLang="ko-KR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) </a:t>
              </a: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생산</a:t>
              </a:r>
              <a:endParaRPr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>
              <a:off x="5192775" y="5850207"/>
              <a:ext cx="515309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miter lim="800000"/>
              <a:headEnd type="triangle" w="med" len="med"/>
              <a:tailEnd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8151025" y="5850207"/>
              <a:ext cx="515307" cy="0"/>
            </a:xfrm>
            <a:prstGeom prst="line">
              <a:avLst/>
            </a:prstGeom>
            <a:noFill/>
            <a:ln w="5080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</p:spPr>
          <p:txBody>
            <a:bodyPr lIns="0" tIns="0" rIns="0" b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b="1" kern="0">
                <a:solidFill>
                  <a:sysClr val="windowText" lastClr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</a:endParaRPr>
            </a:p>
          </p:txBody>
        </p:sp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1816767" y="5691180"/>
              <a:ext cx="3176671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지구 온난화로 인한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latinLnBrk="0">
                <a:spcBef>
                  <a:spcPct val="0"/>
                </a:spcBef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농작물 수확량 감소</a:t>
              </a:r>
              <a:endParaRPr lang="ko-KR" altLang="en-US" dirty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>
              <a:off x="1816767" y="7120304"/>
              <a:ext cx="3176671" cy="1263736"/>
            </a:xfrm>
            <a:prstGeom prst="roundRect">
              <a:avLst>
                <a:gd name="adj" fmla="val 4019"/>
              </a:avLst>
            </a:prstGeom>
            <a:solidFill>
              <a:srgbClr val="D6DCE2">
                <a:alpha val="6745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457200" indent="-457200" latinLnBrk="1">
                <a:spcBef>
                  <a:spcPct val="20000"/>
                </a:spcBef>
                <a:buFont typeface="Wingdings" panose="05000000000000000000" pitchFamily="2" charset="2"/>
                <a:buChar char="u"/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latinLnBrk="1">
                <a:spcBef>
                  <a:spcPct val="20000"/>
                </a:spcBef>
                <a:buFont typeface="Tw Cen MT" panose="020B0602020104020603" pitchFamily="34" charset="0"/>
                <a:buChar char="­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–"/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latinLnBrk="1">
                <a:spcBef>
                  <a:spcPct val="20000"/>
                </a:spcBef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가뭄과 홍수 등 예상치</a:t>
              </a:r>
              <a:endParaRPr kumimoji="0"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못한 피해의 지속적</a:t>
              </a:r>
              <a:endParaRPr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  <a:p>
              <a:pPr algn="ctr" eaLnBrk="1" latinLnBrk="0" hangingPunct="1">
                <a:spcBef>
                  <a:spcPct val="0"/>
                </a:spcBef>
                <a:buFontTx/>
                <a:buNone/>
              </a:pPr>
              <a:r>
                <a:rPr kumimoji="0" lang="ko-KR" altLang="en-US" dirty="0" smtClean="0">
                  <a:solidFill>
                    <a:srgbClr val="404040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YoonGothic"/>
                </a:rPr>
                <a:t>발생</a:t>
              </a:r>
              <a:endParaRPr kumimoji="0" lang="en-US" altLang="ko-KR" dirty="0" smtClean="0">
                <a:solidFill>
                  <a:srgbClr val="404040"/>
                </a:solidFill>
                <a:latin typeface="굴림" panose="020B0600000101010101" pitchFamily="50" charset="-127"/>
                <a:ea typeface="굴림" panose="020B0600000101010101" pitchFamily="50" charset="-127"/>
                <a:sym typeface="YoonGothic"/>
              </a:endParaRPr>
            </a:p>
          </p:txBody>
        </p:sp>
        <p:sp>
          <p:nvSpPr>
            <p:cNvPr id="16" name="AutoShape 8"/>
            <p:cNvSpPr>
              <a:spLocks/>
            </p:cNvSpPr>
            <p:nvPr/>
          </p:nvSpPr>
          <p:spPr bwMode="auto">
            <a:xfrm>
              <a:off x="5784426" y="4590712"/>
              <a:ext cx="2302981" cy="3266303"/>
            </a:xfrm>
            <a:prstGeom prst="roundRect">
              <a:avLst>
                <a:gd name="adj" fmla="val 10200"/>
              </a:avLst>
            </a:prstGeom>
            <a:solidFill>
              <a:srgbClr val="7CA0B2"/>
            </a:solidFill>
            <a:ln w="25400">
              <a:noFill/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lIns="0" tIns="0" rIns="40639" bIns="0" anchor="ctr"/>
            <a:lstStyle/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안전한 먹거리를</a:t>
              </a:r>
              <a:endParaRPr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알림 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en-US" altLang="ko-KR" sz="28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+</a:t>
              </a: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건강먹거리를</a:t>
              </a:r>
              <a:endParaRPr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알림 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en-US" altLang="ko-KR" sz="28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+</a:t>
              </a:r>
            </a:p>
            <a:p>
              <a:pPr algn="ctr" eaLnBrk="1" hangingPunct="1">
                <a:defRPr/>
              </a:pPr>
              <a:r>
                <a:rPr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생산자와 소비자</a:t>
              </a:r>
              <a:endParaRPr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 eaLnBrk="1" hangingPunct="1">
                <a:defRPr/>
              </a:pPr>
              <a:r>
                <a:rPr kumimoji="0" lang="ko-KR" altLang="en-US" sz="1600" b="1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연결</a:t>
              </a:r>
              <a:endParaRPr kumimoji="0" lang="en-US" altLang="ko-KR" sz="1600" b="1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Rectangle 20"/>
            <p:cNvSpPr>
              <a:spLocks/>
            </p:cNvSpPr>
            <p:nvPr/>
          </p:nvSpPr>
          <p:spPr bwMode="auto">
            <a:xfrm>
              <a:off x="5279721" y="3830050"/>
              <a:ext cx="3308149" cy="3699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57200" indent="-457200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b="1" kern="0" dirty="0" smtClean="0">
                  <a:solidFill>
                    <a:srgbClr val="C000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ヒラギノ角ゴ ProN W3" charset="0"/>
                  <a:sym typeface="YoonGothic" charset="0"/>
                </a:rPr>
                <a:t>건강먹거리</a:t>
              </a:r>
              <a:r>
                <a:rPr kumimoji="0" lang="ko-KR" altLang="en-US" b="1" kern="0" dirty="0" smtClean="0">
                  <a:solidFill>
                    <a:srgbClr val="C000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ヒラギノ角ゴ ProN W3" charset="0"/>
                  <a:sym typeface="YoonGothic" charset="0"/>
                </a:rPr>
                <a:t> 운동</a:t>
              </a:r>
              <a:endParaRPr kumimoji="0" lang="en-US" altLang="ko-KR" b="1" kern="0" dirty="0">
                <a:solidFill>
                  <a:srgbClr val="C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ヒラギノ角ゴ ProN W3" charset="0"/>
                <a:sym typeface="YoonGothic" charset="0"/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직선 연결선 1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729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1600" b="1" smtClean="0">
                <a:latin typeface="굴림" panose="020B0600000101010101" pitchFamily="50" charset="-127"/>
                <a:ea typeface="굴림" panose="020B0600000101010101" pitchFamily="50" charset="-127"/>
              </a:rPr>
              <a:t>구축 전략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친환경 생명먹거리 관련 운영은 크게 안전한 먹거리를 알림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건강먹거리를 알림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생산자와 소비자의 연결에 </a:t>
            </a:r>
            <a:r>
              <a:rPr lang="ko-KR" altLang="en-US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대한 전략 아래에 구축을 진행함</a:t>
            </a:r>
            <a:r>
              <a:rPr lang="en-US" altLang="ko-KR" sz="1400" b="1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063" y="1412875"/>
            <a:ext cx="9209087" cy="1379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안전한 먹거리를 알림</a:t>
            </a:r>
            <a:endParaRPr lang="en-US" altLang="ko-KR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우리의 식탁을 위협하는 방사능을 띈 식품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유전자변형농산물의 위험성을 알리고 대안으로  국립농산물품질관리원에서 검증된  친환경농산물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우수관리농산물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(GAP)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등을 대안으로 제시함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7188" y="2936875"/>
            <a:ext cx="9209087" cy="1381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건강먹거리를 알림</a:t>
            </a:r>
            <a:endParaRPr lang="en-US" altLang="ko-KR" b="1" dirty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일반식품에 비해 그 성분에 특징이 있어 보다 적극적인 건강유지나 증진의 목적 또는 기대효과를 갖는 건강식품을 검증하고 브랜드화함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57188" y="4470400"/>
            <a:ext cx="9209087" cy="1381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lvl="1" eaLnBrk="1" latinLnBrk="1" hangingPunct="1">
              <a:defRPr/>
            </a:pPr>
            <a:r>
              <a:rPr lang="ko-KR" altLang="en-US" b="1" dirty="0" smtClean="0">
                <a:solidFill>
                  <a:srgbClr val="00206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생산자와 소비자의 연결</a:t>
            </a:r>
            <a:endParaRPr lang="en-US" altLang="ko-KR" b="1" dirty="0" smtClean="0">
              <a:solidFill>
                <a:srgbClr val="00206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0" lvl="1" eaLnBrk="1" latinLnBrk="1" hangingPunct="1">
              <a:defRPr/>
            </a:pPr>
            <a:endParaRPr lang="en-US" altLang="ko-KR" sz="1400" b="1" dirty="0" smtClean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lvl="2" eaLnBrk="1" latinLnBrk="1" hangingPunct="1">
              <a:defRPr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유통단계를 줄이거나 생산자와 직접 연계하여 상품가격을 크게 낮추고 품질을 높임</a:t>
            </a:r>
            <a:endParaRPr lang="en-US" altLang="ko-KR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5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11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상세 구축 내용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개요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7350" y="642938"/>
            <a:ext cx="9209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Wingdings" panose="05000000000000000000" pitchFamily="2" charset="2"/>
              <a:buChar char="u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latinLnBrk="1">
              <a:spcBef>
                <a:spcPct val="2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Font typeface="Tw Cen MT" panose="020B0602020104020603" pitchFamily="34" charset="0"/>
              <a:buChar char="­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친환경 생명먹거리 운영 관련하여 안전한 먹거리를 알림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건강먹거리를 알림 </a:t>
            </a:r>
            <a:r>
              <a:rPr lang="en-US" altLang="ko-KR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/ </a:t>
            </a:r>
            <a:r>
              <a:rPr lang="ko-KR" altLang="en-US" sz="14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직거래 시스템에 대한 전략을 기본으로 하여 운영 가이드를 제시함  </a:t>
            </a:r>
            <a:endParaRPr lang="ko-KR" altLang="en-US" sz="1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직선 연결선 7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6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직사각형 31"/>
          <p:cNvSpPr>
            <a:spLocks noChangeArrowheads="1"/>
          </p:cNvSpPr>
          <p:nvPr/>
        </p:nvSpPr>
        <p:spPr bwMode="auto">
          <a:xfrm>
            <a:off x="6199188" y="3198639"/>
            <a:ext cx="2125662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buFont typeface="Arial" pitchFamily="34" charset="0"/>
              <a:buChar char="•"/>
              <a:defRPr/>
            </a:pPr>
            <a:endParaRPr kumimoji="0" lang="ko-KR" altLang="en-US" sz="12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3" name="직사각형 32"/>
          <p:cNvSpPr>
            <a:spLocks noChangeArrowheads="1"/>
          </p:cNvSpPr>
          <p:nvPr/>
        </p:nvSpPr>
        <p:spPr bwMode="auto">
          <a:xfrm>
            <a:off x="3997325" y="3198639"/>
            <a:ext cx="2127250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en-US" altLang="ko-KR" sz="8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4" name="직사각형 34"/>
          <p:cNvSpPr>
            <a:spLocks noChangeArrowheads="1"/>
          </p:cNvSpPr>
          <p:nvPr/>
        </p:nvSpPr>
        <p:spPr bwMode="auto">
          <a:xfrm>
            <a:off x="1790700" y="3198639"/>
            <a:ext cx="2125663" cy="16954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latinLnBrk="0">
              <a:defRPr/>
            </a:pPr>
            <a:endParaRPr kumimoji="0" lang="ko-KR" altLang="en-US" sz="800" b="1" dirty="0">
              <a:solidFill>
                <a:srgbClr val="0000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7" name="직사각형 34"/>
          <p:cNvSpPr>
            <a:spLocks noChangeArrowheads="1"/>
          </p:cNvSpPr>
          <p:nvPr/>
        </p:nvSpPr>
        <p:spPr bwMode="auto">
          <a:xfrm>
            <a:off x="1790700" y="2574598"/>
            <a:ext cx="2125663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kumimoji="0" lang="en-US" altLang="ko-KR" sz="1200" b="1" dirty="0" smtClean="0">
                <a:solidFill>
                  <a:srgbClr val="FFFF00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Education</a:t>
            </a:r>
            <a:endParaRPr kumimoji="0"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안전한 먹거리를 알림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 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8" name="직사각형 34"/>
          <p:cNvSpPr>
            <a:spLocks noChangeArrowheads="1"/>
          </p:cNvSpPr>
          <p:nvPr/>
        </p:nvSpPr>
        <p:spPr bwMode="auto">
          <a:xfrm>
            <a:off x="4002088" y="2574598"/>
            <a:ext cx="2125662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endParaRPr kumimoji="0"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건강먹거리를 알림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19" name="직사각형 34"/>
          <p:cNvSpPr>
            <a:spLocks noChangeArrowheads="1"/>
          </p:cNvSpPr>
          <p:nvPr/>
        </p:nvSpPr>
        <p:spPr bwMode="auto">
          <a:xfrm>
            <a:off x="6199188" y="2574598"/>
            <a:ext cx="2125662" cy="5541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lang="en-US" altLang="ko-KR" sz="1200" b="1" dirty="0" smtClean="0">
                <a:solidFill>
                  <a:srgbClr val="FFFF00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Campaign</a:t>
            </a:r>
            <a:endParaRPr lang="en-US" altLang="ko-KR" sz="1200" b="1" dirty="0">
              <a:solidFill>
                <a:srgbClr val="FFFF00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  <a:p>
            <a:pPr latinLnBrk="0">
              <a:defRPr/>
            </a:pPr>
            <a:r>
              <a:rPr kumimoji="0" lang="ko-KR" altLang="en-US" sz="12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Arial" pitchFamily="34" charset="0"/>
                <a:sym typeface="Gill Sans" charset="0"/>
              </a:rPr>
              <a:t>직거래 시스템</a:t>
            </a:r>
            <a:endParaRPr kumimoji="0" lang="ko-KR" altLang="en-US" sz="1200" b="1" dirty="0">
              <a:solidFill>
                <a:schemeClr val="bg1"/>
              </a:solidFill>
              <a:latin typeface="굴림" pitchFamily="50" charset="-127"/>
              <a:ea typeface="굴림" pitchFamily="50" charset="-127"/>
              <a:cs typeface="Arial" pitchFamily="34" charset="0"/>
              <a:sym typeface="Gill Sans" charset="0"/>
            </a:endParaRPr>
          </a:p>
        </p:txBody>
      </p:sp>
      <p:sp>
        <p:nvSpPr>
          <p:cNvPr id="20" name="AutoShape 7"/>
          <p:cNvSpPr>
            <a:spLocks/>
          </p:cNvSpPr>
          <p:nvPr/>
        </p:nvSpPr>
        <p:spPr bwMode="auto">
          <a:xfrm>
            <a:off x="3247430" y="1743447"/>
            <a:ext cx="3629024" cy="557411"/>
          </a:xfrm>
          <a:prstGeom prst="roundRect">
            <a:avLst>
              <a:gd name="adj" fmla="val 3778"/>
            </a:avLst>
          </a:prstGeom>
          <a:solidFill>
            <a:srgbClr val="7CA0B2"/>
          </a:solidFill>
          <a:ln w="63500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ko-KR" altLang="en-US" sz="1800" b="1" dirty="0" smtClean="0">
                <a:solidFill>
                  <a:schemeClr val="bg1"/>
                </a:solidFill>
                <a:latin typeface="굴림" pitchFamily="50" charset="-127"/>
                <a:ea typeface="굴림" pitchFamily="50" charset="-127"/>
              </a:rPr>
              <a:t>친환경 생명먹거리 운영</a:t>
            </a:r>
            <a:endParaRPr lang="ko-KR" altLang="en-US" sz="1800" b="1" dirty="0">
              <a:solidFill>
                <a:schemeClr val="bg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TextBox 169"/>
          <p:cNvSpPr txBox="1">
            <a:spLocks noChangeArrowheads="1"/>
          </p:cNvSpPr>
          <p:nvPr/>
        </p:nvSpPr>
        <p:spPr bwMode="auto">
          <a:xfrm>
            <a:off x="1865313" y="3263727"/>
            <a:ext cx="19446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우리의 식탁을 위협하는 수산물의 현실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방사능</a:t>
            </a: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유전자변형농산물 등의 위험성을 알림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대안먹거리로 국립농산물품질관리원에서 검증된 우리 농산물을 제시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분리수거의 적극적인 참여로 환경오염을 줄임</a:t>
            </a:r>
            <a:endParaRPr lang="en-US" altLang="ko-KR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2" name="TextBox 170"/>
          <p:cNvSpPr txBox="1">
            <a:spLocks noChangeArrowheads="1"/>
          </p:cNvSpPr>
          <p:nvPr/>
        </p:nvSpPr>
        <p:spPr bwMode="auto">
          <a:xfrm>
            <a:off x="4084638" y="3263727"/>
            <a:ext cx="19431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건강먹거리 검증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검증된 먹거리의 브랜드화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브랜드화된 먹거리를 알림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TextBox 171"/>
          <p:cNvSpPr txBox="1">
            <a:spLocks noChangeArrowheads="1"/>
          </p:cNvSpPr>
          <p:nvPr/>
        </p:nvSpPr>
        <p:spPr bwMode="auto">
          <a:xfrm>
            <a:off x="6280150" y="3263727"/>
            <a:ext cx="19446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l">
              <a:buFont typeface="Wingdings" pitchFamily="2" charset="2"/>
              <a:buChar char="Ø"/>
            </a:pPr>
            <a:r>
              <a:rPr lang="ko-KR" altLang="en-US" sz="1000" b="1" dirty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공동구매 시스템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개별구매 시스템</a:t>
            </a: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endParaRPr lang="en-US" altLang="ko-KR" sz="1000" b="1" dirty="0" smtClean="0">
              <a:latin typeface="굴림" pitchFamily="50" charset="-127"/>
              <a:ea typeface="굴림" pitchFamily="50" charset="-127"/>
            </a:endParaRPr>
          </a:p>
          <a:p>
            <a:pPr marL="88900" indent="-88900" algn="l">
              <a:buFont typeface="Wingdings" pitchFamily="2" charset="2"/>
              <a:buChar char="Ø"/>
            </a:pPr>
            <a:r>
              <a:rPr lang="en-US" altLang="ko-KR" sz="10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000" b="1" dirty="0" smtClean="0">
                <a:latin typeface="굴림" pitchFamily="50" charset="-127"/>
                <a:ea typeface="굴림" pitchFamily="50" charset="-127"/>
              </a:rPr>
              <a:t>건강먹기리 기부 시스템</a:t>
            </a:r>
            <a:endParaRPr lang="ko-KR" altLang="en-US" sz="10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933450" y="4584527"/>
            <a:ext cx="889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 smtClean="0">
                <a:solidFill>
                  <a:srgbClr val="C00000"/>
                </a:solidFill>
                <a:cs typeface="Arial" pitchFamily="34" charset="0"/>
              </a:rPr>
              <a:t>운  영  안</a:t>
            </a:r>
            <a:endParaRPr lang="en-US" altLang="ko-KR" sz="1200" dirty="0">
              <a:solidFill>
                <a:srgbClr val="C00000"/>
              </a:solidFill>
              <a:cs typeface="Arial" pitchFamily="34" charset="0"/>
            </a:endParaRPr>
          </a:p>
        </p:txBody>
      </p:sp>
      <p:cxnSp>
        <p:nvCxnSpPr>
          <p:cNvPr id="29" name="직선 연결선 44"/>
          <p:cNvCxnSpPr>
            <a:cxnSpLocks noChangeShapeType="1"/>
          </p:cNvCxnSpPr>
          <p:nvPr/>
        </p:nvCxnSpPr>
        <p:spPr bwMode="auto">
          <a:xfrm>
            <a:off x="738188" y="4950703"/>
            <a:ext cx="8077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30" name="직사각형 43"/>
          <p:cNvSpPr>
            <a:spLocks noChangeArrowheads="1"/>
          </p:cNvSpPr>
          <p:nvPr/>
        </p:nvSpPr>
        <p:spPr bwMode="auto">
          <a:xfrm>
            <a:off x="1817688" y="5023728"/>
            <a:ext cx="6511925" cy="61753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latinLnBrk="0">
              <a:defRPr/>
            </a:pPr>
            <a:r>
              <a:rPr kumimoji="0" lang="ko-KR" altLang="en-US" sz="1200" dirty="0" smtClean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우리의 식탁을 위협하는 먹거리에 대한 소개 및 그에 따른 대안 제시를 하며 더 나아가 건강먹거리로 건강을 보호하며 생산자와 소비자를 연결하여 저렴한 가격으로 상품을 구입하도록 함</a:t>
            </a:r>
            <a:endParaRPr kumimoji="0" lang="en-US" altLang="ko-KR" sz="1200" dirty="0" smtClean="0">
              <a:solidFill>
                <a:srgbClr val="000000"/>
              </a:solidFill>
              <a:cs typeface="Arial" pitchFamily="34" charset="0"/>
              <a:sym typeface="Gill Sans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33450" y="4982453"/>
            <a:ext cx="889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200" dirty="0" smtClean="0">
                <a:solidFill>
                  <a:srgbClr val="C00000"/>
                </a:solidFill>
                <a:cs typeface="Arial" pitchFamily="34" charset="0"/>
              </a:rPr>
              <a:t>최종전략</a:t>
            </a:r>
            <a:endParaRPr lang="en-US" altLang="ko-KR" sz="1200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4-1.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안전한 먹거리를 알림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지속적인 교육진행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7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89" y="710847"/>
            <a:ext cx="2194584" cy="220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3510" y="765528"/>
            <a:ext cx="3171825" cy="21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3186" y="769760"/>
            <a:ext cx="2817698" cy="213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아래쪽 화살표 설명선 15"/>
          <p:cNvSpPr/>
          <p:nvPr/>
        </p:nvSpPr>
        <p:spPr>
          <a:xfrm>
            <a:off x="2438400" y="3036708"/>
            <a:ext cx="4628444" cy="722489"/>
          </a:xfrm>
          <a:prstGeom prst="downArrowCallou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30222" y="3070575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문제에 대한 대안 제시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483" y="3654602"/>
            <a:ext cx="3355329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32238" y="4070350"/>
            <a:ext cx="5595584" cy="23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4-2.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건강먹거리를 알림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8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915" y="1616605"/>
            <a:ext cx="19145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9202" y="3708224"/>
            <a:ext cx="1005063" cy="11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733778" y="2528711"/>
            <a:ext cx="15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건강먹거리 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생산자 연계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1689" y="4927600"/>
            <a:ext cx="15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건강먹거리 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도매 연계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562" y="3102793"/>
            <a:ext cx="2410226" cy="5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직선 화살표 연결선 32"/>
          <p:cNvCxnSpPr/>
          <p:nvPr/>
        </p:nvCxnSpPr>
        <p:spPr>
          <a:xfrm>
            <a:off x="2810933" y="2156178"/>
            <a:ext cx="824089" cy="722489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2641600" y="3990623"/>
            <a:ext cx="897467" cy="67168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40667" y="3922889"/>
            <a:ext cx="15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공생공빈 밀알 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건강먹거리 검증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051" y="1585208"/>
            <a:ext cx="1471083" cy="149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1035" y="3839812"/>
            <a:ext cx="1393677" cy="13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직선 화살표 연결선 38"/>
          <p:cNvCxnSpPr/>
          <p:nvPr/>
        </p:nvCxnSpPr>
        <p:spPr>
          <a:xfrm>
            <a:off x="5266265" y="3979334"/>
            <a:ext cx="824089" cy="722489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94400" y="5271911"/>
            <a:ext cx="156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소비자 직접연계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cxnSp>
        <p:nvCxnSpPr>
          <p:cNvPr id="41" name="직선 화살표 연결선 40"/>
          <p:cNvCxnSpPr/>
          <p:nvPr/>
        </p:nvCxnSpPr>
        <p:spPr>
          <a:xfrm flipV="1">
            <a:off x="4972756" y="2178756"/>
            <a:ext cx="897467" cy="671687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056489" y="3143956"/>
            <a:ext cx="1569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소비자 간접연계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2063" y="868364"/>
            <a:ext cx="1230797" cy="11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2863" y="4542898"/>
            <a:ext cx="1230797" cy="11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/>
        </p:nvSpPr>
        <p:spPr>
          <a:xfrm>
            <a:off x="3522134" y="2077155"/>
            <a:ext cx="15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브랜드상품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홍보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95512" y="5785555"/>
            <a:ext cx="156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브랜드상품</a:t>
            </a:r>
            <a:endParaRPr lang="en-US" altLang="ko-KR" sz="12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200" b="1" dirty="0" smtClean="0">
                <a:latin typeface="굴림" pitchFamily="50" charset="-127"/>
                <a:ea typeface="굴림" pitchFamily="50" charset="-127"/>
              </a:rPr>
              <a:t>홍보</a:t>
            </a:r>
            <a:endParaRPr lang="ko-KR" altLang="en-US" sz="12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2858" y="2705279"/>
            <a:ext cx="1393677" cy="13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직선 화살표 연결선 48"/>
          <p:cNvCxnSpPr/>
          <p:nvPr/>
        </p:nvCxnSpPr>
        <p:spPr>
          <a:xfrm>
            <a:off x="7631288" y="2178757"/>
            <a:ext cx="824089" cy="722489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50838" y="188913"/>
            <a:ext cx="8915400" cy="2873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4-3.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직거래 시스템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50838" y="476250"/>
            <a:ext cx="914320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118" y="6579770"/>
            <a:ext cx="1208697" cy="27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직선 연결선 9"/>
          <p:cNvCxnSpPr/>
          <p:nvPr/>
        </p:nvCxnSpPr>
        <p:spPr>
          <a:xfrm>
            <a:off x="163286" y="6580414"/>
            <a:ext cx="9584871" cy="1588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84621" y="6588578"/>
            <a:ext cx="19675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굴림" pitchFamily="50" charset="-127"/>
                <a:ea typeface="굴림" pitchFamily="50" charset="-127"/>
              </a:rPr>
              <a:t>사회적협동조합</a:t>
            </a:r>
            <a:endParaRPr lang="ko-KR" altLang="en-US" sz="900" b="1" dirty="0">
              <a:solidFill>
                <a:schemeClr val="accent5">
                  <a:lumMod val="60000"/>
                  <a:lumOff val="4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7915" y="6586348"/>
            <a:ext cx="340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굴림" pitchFamily="50" charset="-127"/>
                <a:ea typeface="굴림" pitchFamily="50" charset="-127"/>
              </a:rPr>
              <a:t>9</a:t>
            </a:r>
            <a:endParaRPr lang="ko-KR" altLang="en-US" sz="900" b="1" dirty="0">
              <a:solidFill>
                <a:schemeClr val="tx1">
                  <a:lumMod val="50000"/>
                  <a:lumOff val="50000"/>
                </a:schemeClr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2291644" y="857956"/>
            <a:ext cx="4955823" cy="9369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모서리가 둥근 직사각형 31"/>
          <p:cNvSpPr/>
          <p:nvPr/>
        </p:nvSpPr>
        <p:spPr>
          <a:xfrm>
            <a:off x="2308577" y="2500489"/>
            <a:ext cx="4955823" cy="2015066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2342443" y="5221112"/>
            <a:ext cx="4955823" cy="936977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585" y="2809281"/>
            <a:ext cx="2066934" cy="4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3522133" y="1128889"/>
            <a:ext cx="3623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생산자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(1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차 유통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)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비상용품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비상식량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84311" y="3550356"/>
            <a:ext cx="36237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굴림" pitchFamily="50" charset="-127"/>
                <a:ea typeface="굴림" pitchFamily="50" charset="-127"/>
              </a:rPr>
              <a:t>공생공빈 밀알 </a:t>
            </a:r>
            <a:r>
              <a:rPr lang="ko-KR" altLang="en-US" sz="2000" b="1" dirty="0" err="1" smtClean="0">
                <a:latin typeface="굴림" pitchFamily="50" charset="-127"/>
                <a:ea typeface="굴림" pitchFamily="50" charset="-127"/>
              </a:rPr>
              <a:t>사회적협동조합</a:t>
            </a:r>
            <a:endParaRPr lang="en-US" altLang="ko-KR" sz="2000" b="1" dirty="0" smtClean="0"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소비자의 구매력을 모아 저렴한 </a:t>
            </a:r>
            <a:endParaRPr lang="en-US" altLang="ko-KR" sz="1600" b="1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가격으로 상품 구입</a:t>
            </a:r>
            <a:endParaRPr lang="ko-KR" altLang="en-US" sz="1600" b="1" dirty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9" name="위쪽 화살표 38"/>
          <p:cNvSpPr/>
          <p:nvPr/>
        </p:nvSpPr>
        <p:spPr>
          <a:xfrm>
            <a:off x="3138311" y="1896533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위쪽 화살표 39"/>
          <p:cNvSpPr/>
          <p:nvPr/>
        </p:nvSpPr>
        <p:spPr>
          <a:xfrm>
            <a:off x="3143955" y="4611511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위쪽 화살표 42"/>
          <p:cNvSpPr/>
          <p:nvPr/>
        </p:nvSpPr>
        <p:spPr>
          <a:xfrm rot="10800000">
            <a:off x="5243689" y="1902177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위쪽 화살표 43"/>
          <p:cNvSpPr/>
          <p:nvPr/>
        </p:nvSpPr>
        <p:spPr>
          <a:xfrm rot="10800000">
            <a:off x="5249333" y="4617155"/>
            <a:ext cx="1343378" cy="508000"/>
          </a:xfrm>
          <a:prstGeom prst="up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482622" y="2026356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주문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54400" y="4741334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주문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6711" y="1941689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mtClean="0">
                <a:latin typeface="굴림" pitchFamily="50" charset="-127"/>
                <a:ea typeface="굴림" pitchFamily="50" charset="-127"/>
              </a:rPr>
              <a:t>수송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59778" y="4679244"/>
            <a:ext cx="671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배송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1" name="원호 70"/>
          <p:cNvSpPr/>
          <p:nvPr/>
        </p:nvSpPr>
        <p:spPr>
          <a:xfrm>
            <a:off x="6863644" y="1275644"/>
            <a:ext cx="1365956" cy="4538134"/>
          </a:xfrm>
          <a:prstGeom prst="arc">
            <a:avLst>
              <a:gd name="adj1" fmla="val 16183812"/>
              <a:gd name="adj2" fmla="val 5359076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507111" y="3273778"/>
            <a:ext cx="67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직접배송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3" name="아래쪽 화살표 72"/>
          <p:cNvSpPr/>
          <p:nvPr/>
        </p:nvSpPr>
        <p:spPr>
          <a:xfrm rot="5400000">
            <a:off x="7360356" y="5734756"/>
            <a:ext cx="214489" cy="191911"/>
          </a:xfrm>
          <a:prstGeom prst="downArrow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916" y="5301369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" name="TextBox 73"/>
          <p:cNvSpPr txBox="1"/>
          <p:nvPr/>
        </p:nvSpPr>
        <p:spPr>
          <a:xfrm>
            <a:off x="4380088" y="5356577"/>
            <a:ext cx="233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공동구매 소비자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개별구매 소비자</a:t>
            </a:r>
            <a:endParaRPr lang="ko-KR" altLang="en-US" sz="1600" b="1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427" y="5307013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427" y="5318303"/>
            <a:ext cx="48060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직사각형 34"/>
          <p:cNvSpPr/>
          <p:nvPr/>
        </p:nvSpPr>
        <p:spPr>
          <a:xfrm>
            <a:off x="341362" y="6550223"/>
            <a:ext cx="15600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  <a:latin typeface="양재난초체M" pitchFamily="18" charset="-127"/>
                <a:ea typeface="양재난초체M" pitchFamily="18" charset="-127"/>
              </a:rPr>
              <a:t>The bread of life</a:t>
            </a:r>
            <a:endParaRPr lang="ko-KR" altLang="en-US" sz="1400" b="1" dirty="0">
              <a:solidFill>
                <a:srgbClr val="C00000"/>
              </a:solidFill>
              <a:latin typeface="양재난초체M" pitchFamily="18" charset="-127"/>
              <a:ea typeface="양재난초체M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4994" y="966258"/>
            <a:ext cx="1050528" cy="6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</TotalTime>
  <Words>785</Words>
  <Application>Microsoft Office PowerPoint</Application>
  <PresentationFormat>A4 용지(210x297mm)</PresentationFormat>
  <Paragraphs>201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친환경 생명먹거리 운영계획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Pluszone 리뉴얼 프로젝트 중간보고서</dc:title>
  <dc:creator>kang</dc:creator>
  <cp:lastModifiedBy>Admin</cp:lastModifiedBy>
  <cp:revision>166</cp:revision>
  <dcterms:created xsi:type="dcterms:W3CDTF">2017-07-24T04:44:14Z</dcterms:created>
  <dcterms:modified xsi:type="dcterms:W3CDTF">2017-08-07T09:13:48Z</dcterms:modified>
</cp:coreProperties>
</file>