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279" r:id="rId2"/>
    <p:sldId id="264" r:id="rId3"/>
    <p:sldId id="282" r:id="rId4"/>
    <p:sldId id="269" r:id="rId5"/>
    <p:sldId id="283" r:id="rId6"/>
    <p:sldId id="274" r:id="rId7"/>
    <p:sldId id="284" r:id="rId8"/>
    <p:sldId id="285" r:id="rId9"/>
    <p:sldId id="286" r:id="rId10"/>
    <p:sldId id="287" r:id="rId11"/>
    <p:sldId id="271" r:id="rId12"/>
    <p:sldId id="290" r:id="rId13"/>
    <p:sldId id="289" r:id="rId14"/>
    <p:sldId id="275" r:id="rId15"/>
    <p:sldId id="281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BD"/>
    <a:srgbClr val="22B10F"/>
    <a:srgbClr val="A9DA74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9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fld id="{A13972E3-3BCC-424F-AD59-582C8A29BA6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fld id="{E061A616-AA89-4DEC-949C-968060DA8DF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68" name="Picture 2580" descr="그림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6066" name="Group 2578"/>
          <p:cNvGrpSpPr>
            <a:grpSpLocks/>
          </p:cNvGrpSpPr>
          <p:nvPr/>
        </p:nvGrpSpPr>
        <p:grpSpPr bwMode="auto">
          <a:xfrm>
            <a:off x="0" y="5661025"/>
            <a:ext cx="9144000" cy="1196975"/>
            <a:chOff x="0" y="3566"/>
            <a:chExt cx="5760" cy="754"/>
          </a:xfrm>
        </p:grpSpPr>
        <p:sp>
          <p:nvSpPr>
            <p:cNvPr id="66065" name="Rectangle 2577"/>
            <p:cNvSpPr>
              <a:spLocks noChangeArrowheads="1"/>
            </p:cNvSpPr>
            <p:nvPr userDrawn="1"/>
          </p:nvSpPr>
          <p:spPr bwMode="gray">
            <a:xfrm>
              <a:off x="0" y="3657"/>
              <a:ext cx="5760" cy="6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064" name="Rectangle 2576"/>
            <p:cNvSpPr>
              <a:spLocks noChangeArrowheads="1"/>
            </p:cNvSpPr>
            <p:nvPr userDrawn="1"/>
          </p:nvSpPr>
          <p:spPr bwMode="gray">
            <a:xfrm>
              <a:off x="0" y="3566"/>
              <a:ext cx="5760" cy="12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407" name="Text Box 95"/>
          <p:cNvSpPr txBox="1">
            <a:spLocks noChangeArrowheads="1"/>
          </p:cNvSpPr>
          <p:nvPr/>
        </p:nvSpPr>
        <p:spPr bwMode="gray">
          <a:xfrm>
            <a:off x="3924300" y="5876925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11188" y="1412875"/>
            <a:ext cx="5545137" cy="3025775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66067" name="Rectangle 2579"/>
          <p:cNvSpPr>
            <a:spLocks noChangeArrowheads="1"/>
          </p:cNvSpPr>
          <p:nvPr/>
        </p:nvSpPr>
        <p:spPr bwMode="gray">
          <a:xfrm>
            <a:off x="0" y="5516563"/>
            <a:ext cx="91440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5511800"/>
            <a:ext cx="8642350" cy="287338"/>
          </a:xfrm>
        </p:spPr>
        <p:txBody>
          <a:bodyPr/>
          <a:lstStyle>
            <a:lvl1pPr marL="0" indent="0" algn="dist">
              <a:buFont typeface="Wingdings" pitchFamily="2" charset="2"/>
              <a:buNone/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F7506E-6F89-4C8B-A192-3EE230604DB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96075" y="404813"/>
            <a:ext cx="2124075" cy="597693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404813"/>
            <a:ext cx="6219825" cy="59769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0871B-7B9F-4B7E-B65A-D7D30ACFC41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5762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95288" y="1125538"/>
            <a:ext cx="8353425" cy="5256212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0425" y="6453188"/>
            <a:ext cx="2895600" cy="2651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107950" y="6453188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fld id="{6A01DFAD-916E-4DDE-A1CC-0F0826593BC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96300" cy="5762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95288" y="1125538"/>
            <a:ext cx="8353425" cy="5256212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0425" y="6453188"/>
            <a:ext cx="2895600" cy="2651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107950" y="6453188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fld id="{486B8B6E-AF76-4DE5-A7EE-9841186BA8C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03C40D-0F7E-44E2-91A1-E56C681215F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A896E5-A639-4D08-A088-29B90541CF7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100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10051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B53E-229B-4904-B4CB-2CAB97250AF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7219A-3FDC-4531-8726-DC360E63729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0B07FF-9B38-4C5C-AF36-EFCC67EAADA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7EBD0C-156C-4F4A-8B73-73EFA46EAB9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240AB-49C0-43FB-9706-B32479CF99C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F3AE8-1345-402E-B2C7-C24BD6E8462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04" name="Picture 1368" descr="그림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6900" name="Object 1364"/>
          <p:cNvGraphicFramePr>
            <a:graphicFrameLocks noChangeAspect="1"/>
          </p:cNvGraphicFramePr>
          <p:nvPr/>
        </p:nvGraphicFramePr>
        <p:xfrm>
          <a:off x="0" y="0"/>
          <a:ext cx="9144000" cy="1082675"/>
        </p:xfrm>
        <a:graphic>
          <a:graphicData uri="http://schemas.openxmlformats.org/presentationml/2006/ole">
            <p:oleObj spid="_x0000_s66900" name="Image" r:id="rId17" imgW="3115854" imgH="362529" progId="">
              <p:embed/>
            </p:oleObj>
          </a:graphicData>
        </a:graphic>
      </p:graphicFrame>
      <p:sp>
        <p:nvSpPr>
          <p:cNvPr id="66902" name="Rectangle 1366"/>
          <p:cNvSpPr>
            <a:spLocks noChangeArrowheads="1"/>
          </p:cNvSpPr>
          <p:nvPr/>
        </p:nvSpPr>
        <p:spPr bwMode="gray">
          <a:xfrm>
            <a:off x="0" y="4763"/>
            <a:ext cx="91440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0425" y="6453188"/>
            <a:ext cx="2895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07950" y="6453188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fld id="{DCE181C5-1104-47A4-94E4-AAC5C14A88F9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404813"/>
            <a:ext cx="8496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125538"/>
            <a:ext cx="8353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66901" name="Rectangle 1365"/>
          <p:cNvSpPr>
            <a:spLocks noChangeArrowheads="1"/>
          </p:cNvSpPr>
          <p:nvPr/>
        </p:nvSpPr>
        <p:spPr bwMode="gray">
          <a:xfrm>
            <a:off x="395288" y="0"/>
            <a:ext cx="84248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dist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200" b="1">
                <a:solidFill>
                  <a:schemeClr val="bg1"/>
                </a:solidFill>
                <a:latin typeface="Arial" charset="0"/>
              </a:rPr>
              <a:t>Click to edit Master subtitle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095" y="1196752"/>
            <a:ext cx="5545137" cy="3025775"/>
          </a:xfrm>
        </p:spPr>
        <p:txBody>
          <a:bodyPr/>
          <a:lstStyle/>
          <a:p>
            <a:r>
              <a:rPr lang="ko-KR" altLang="en-US" dirty="0" smtClean="0">
                <a:latin typeface="휴먼고딕" pitchFamily="2" charset="-127"/>
                <a:ea typeface="휴먼고딕" pitchFamily="2" charset="-127"/>
              </a:rPr>
              <a:t>왜 </a:t>
            </a:r>
            <a:r>
              <a:rPr lang="en-US" altLang="ko-KR" dirty="0" smtClean="0">
                <a:latin typeface="휴먼고딕" pitchFamily="2" charset="-127"/>
                <a:ea typeface="휴먼고딕" pitchFamily="2" charset="-127"/>
              </a:rPr>
              <a:t/>
            </a:r>
            <a:br>
              <a:rPr lang="en-US" altLang="ko-KR" dirty="0" smtClean="0">
                <a:latin typeface="휴먼고딕" pitchFamily="2" charset="-127"/>
                <a:ea typeface="휴먼고딕" pitchFamily="2" charset="-127"/>
              </a:rPr>
            </a:br>
            <a:r>
              <a:rPr lang="ko-KR" altLang="en-US" dirty="0" err="1" smtClean="0">
                <a:latin typeface="휴먼고딕" pitchFamily="2" charset="-127"/>
                <a:ea typeface="휴먼고딕" pitchFamily="2" charset="-127"/>
              </a:rPr>
              <a:t>생태영성</a:t>
            </a:r>
            <a:r>
              <a:rPr lang="en-US" altLang="ko-KR" dirty="0" smtClean="0">
                <a:latin typeface="휴먼고딕" pitchFamily="2" charset="-127"/>
                <a:ea typeface="휴먼고딕" pitchFamily="2" charset="-127"/>
              </a:rPr>
              <a:t/>
            </a:r>
            <a:br>
              <a:rPr lang="en-US" altLang="ko-KR" dirty="0" smtClean="0">
                <a:latin typeface="휴먼고딕" pitchFamily="2" charset="-127"/>
                <a:ea typeface="휴먼고딕" pitchFamily="2" charset="-127"/>
              </a:rPr>
            </a:br>
            <a:r>
              <a:rPr lang="ko-KR" altLang="en-US" dirty="0" smtClean="0">
                <a:latin typeface="휴먼고딕" pitchFamily="2" charset="-127"/>
                <a:ea typeface="휴먼고딕" pitchFamily="2" charset="-127"/>
              </a:rPr>
              <a:t>인가</a:t>
            </a:r>
            <a:r>
              <a:rPr lang="en-US" altLang="ko-KR" dirty="0" smtClean="0">
                <a:latin typeface="휴먼고딕" pitchFamily="2" charset="-127"/>
                <a:ea typeface="휴먼고딕" pitchFamily="2" charset="-127"/>
              </a:rPr>
              <a:t>?</a:t>
            </a:r>
            <a:endParaRPr lang="en-US" altLang="ko-KR" dirty="0">
              <a:latin typeface="휴먼고딕" pitchFamily="2" charset="-127"/>
              <a:ea typeface="휴먼고딕" pitchFamily="2" charset="-127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5805264"/>
            <a:ext cx="8642350" cy="792088"/>
          </a:xfrm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2019.2.16</a:t>
            </a:r>
          </a:p>
          <a:p>
            <a:pPr algn="l"/>
            <a:r>
              <a:rPr lang="ko-KR" altLang="en-US" sz="3200" dirty="0" err="1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김사욱</a:t>
            </a:r>
            <a:r>
              <a:rPr lang="ko-KR" altLang="en-US" sz="3200" dirty="0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dirty="0" err="1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시몬</a:t>
            </a:r>
            <a:r>
              <a:rPr lang="ko-KR" altLang="en-US" sz="3200" dirty="0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dirty="0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dirty="0" err="1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미리내</a:t>
            </a:r>
            <a:r>
              <a:rPr lang="ko-KR" altLang="en-US" sz="3200" dirty="0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 본당</a:t>
            </a:r>
            <a:r>
              <a:rPr lang="en-US" altLang="ko-KR" sz="3200" dirty="0" smtClean="0">
                <a:solidFill>
                  <a:srgbClr val="0505BD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 dirty="0">
              <a:solidFill>
                <a:srgbClr val="0505B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25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4032448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2019.2.16</a:t>
            </a:r>
          </a:p>
          <a:p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김사욱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시몬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미리내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본당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</a:t>
            </a:r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1;1-31)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1740477" y="1496343"/>
            <a:ext cx="5473700" cy="3603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gray">
          <a:xfrm>
            <a:off x="1746515" y="3000003"/>
            <a:ext cx="54737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2062740" y="1456655"/>
            <a:ext cx="4935537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보시니</a:t>
            </a:r>
            <a:endParaRPr kumimoji="1" lang="en-US" altLang="ko-KR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2054490" y="2941266"/>
            <a:ext cx="49498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좋았</a:t>
            </a:r>
            <a:r>
              <a:rPr kumimoji="1"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endParaRPr kumimoji="1"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gray">
          <a:xfrm>
            <a:off x="1400752" y="1340768"/>
            <a:ext cx="647700" cy="6477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28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</a:t>
            </a: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gray">
          <a:xfrm>
            <a:off x="1392502" y="2780928"/>
            <a:ext cx="647700" cy="6477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28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1962348" y="1988840"/>
            <a:ext cx="5223862" cy="79370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latin typeface="Verdana" panose="020B0604030504040204" pitchFamily="34" charset="0"/>
            </a:endParaRPr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1955161" y="3501009"/>
            <a:ext cx="5223862" cy="50405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099177" y="3740839"/>
            <a:ext cx="496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979712" y="206084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응시하다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바라보다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꿰뚫어보다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심사숙고하다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통찰하다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051720" y="3564197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좋다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흥겹다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아름답다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행복하다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선하다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옳다 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gray">
          <a:xfrm>
            <a:off x="1697917" y="4296147"/>
            <a:ext cx="5473700" cy="36036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2005892" y="4237410"/>
            <a:ext cx="49498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 pitchFamily="18" charset="-127"/>
              </a:rPr>
              <a:t>보시니 좋았다</a:t>
            </a:r>
            <a:endParaRPr kumimoji="1"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함초롬돋움" pitchFamily="18" charset="-127"/>
            </a:endParaRP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gray">
          <a:xfrm>
            <a:off x="1343904" y="4077072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</a:t>
            </a:r>
            <a:endParaRPr kumimoji="1" lang="en-US" altLang="ko-KR" sz="28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1932784" y="4774394"/>
            <a:ext cx="5223862" cy="67083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latin typeface="Verdana" panose="020B0604030504040204" pitchFamily="34" charset="0"/>
            </a:endParaRPr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1940426" y="5517232"/>
            <a:ext cx="5223862" cy="93610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latin typeface="Verdana" panose="020B060403050404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907704" y="4797152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하느님으로부터 온 세상은 선하여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좋아하셨습니다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안소근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수녀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979712" y="5591562"/>
            <a:ext cx="51845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하느님은 당신의 의도대로 만들어진 창조물에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대해 만족해하시고 행복해하셨습니다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atinLnBrk="1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김종혁 교수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1" grpId="0" animBg="1"/>
      <p:bldP spid="45" grpId="0"/>
      <p:bldP spid="47" grpId="0"/>
      <p:bldP spid="48" grpId="0" animBg="1"/>
      <p:bldP spid="49" grpId="0"/>
      <p:bldP spid="50" grpId="0" animBg="1"/>
      <p:bldP spid="51" grpId="0" animBg="1"/>
      <p:bldP spid="53" grpId="0" animBg="1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gray">
          <a:xfrm rot="-1360545">
            <a:off x="1219200" y="2209800"/>
            <a:ext cx="6519863" cy="30622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2157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/>
            <a:endParaRPr kumimoji="1" lang="ko-KR" altLang="en-US" sz="900">
              <a:solidFill>
                <a:srgbClr val="CCECFF"/>
              </a:solidFill>
              <a:ea typeface="굴림체" pitchFamily="49" charset="-127"/>
            </a:endParaRP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gray">
          <a:xfrm rot="-1359234">
            <a:off x="1358900" y="2419350"/>
            <a:ext cx="5926138" cy="2687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/>
            <a:endParaRPr kumimoji="1" lang="ko-KR" altLang="en-US" sz="900">
              <a:solidFill>
                <a:srgbClr val="CCECFF"/>
              </a:solidFill>
              <a:ea typeface="굴림체" pitchFamily="49" charset="-127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창조의 메커니즘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gray">
          <a:xfrm>
            <a:off x="1397000" y="27432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E9940B"/>
              </a:gs>
              <a:gs pos="100000">
                <a:srgbClr val="E9940B">
                  <a:gamma/>
                  <a:shade val="3137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땅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바다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물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gray">
          <a:xfrm>
            <a:off x="3657600" y="13716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빛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하늘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대기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gray">
          <a:xfrm>
            <a:off x="6502400" y="18288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gray">
          <a:xfrm>
            <a:off x="1828800" y="46482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B4C763"/>
              </a:gs>
              <a:gs pos="100000">
                <a:srgbClr val="B4C763">
                  <a:gamma/>
                  <a:shade val="3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온갖</a:t>
            </a:r>
            <a:endParaRPr lang="en-US" altLang="ko-KR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식물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gray">
          <a:xfrm>
            <a:off x="4826000" y="41910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온갖</a:t>
            </a:r>
            <a:endParaRPr lang="en-US" altLang="ko-KR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짐승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 bwMode="auto">
          <a:xfrm flipH="1">
            <a:off x="2699792" y="2564904"/>
            <a:ext cx="1472410" cy="216024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직선 연결선 52"/>
          <p:cNvCxnSpPr>
            <a:stCxn id="44037" idx="5"/>
          </p:cNvCxnSpPr>
          <p:nvPr/>
        </p:nvCxnSpPr>
        <p:spPr bwMode="auto">
          <a:xfrm>
            <a:off x="2502693" y="3783852"/>
            <a:ext cx="45815" cy="9363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직선 연결선 57"/>
          <p:cNvCxnSpPr>
            <a:stCxn id="44038" idx="4"/>
          </p:cNvCxnSpPr>
          <p:nvPr/>
        </p:nvCxnSpPr>
        <p:spPr bwMode="auto">
          <a:xfrm>
            <a:off x="4305300" y="2590800"/>
            <a:ext cx="986780" cy="170229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직선 연결선 60"/>
          <p:cNvCxnSpPr/>
          <p:nvPr/>
        </p:nvCxnSpPr>
        <p:spPr bwMode="auto">
          <a:xfrm>
            <a:off x="2627784" y="3573016"/>
            <a:ext cx="2592288" cy="7920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직선 연결선 67"/>
          <p:cNvCxnSpPr/>
          <p:nvPr/>
        </p:nvCxnSpPr>
        <p:spPr bwMode="auto">
          <a:xfrm flipV="1">
            <a:off x="3059832" y="4941168"/>
            <a:ext cx="1838176" cy="28113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22B10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3" name="직선 연결선 72"/>
          <p:cNvCxnSpPr/>
          <p:nvPr/>
        </p:nvCxnSpPr>
        <p:spPr bwMode="auto">
          <a:xfrm flipV="1">
            <a:off x="3059832" y="2708920"/>
            <a:ext cx="3600400" cy="22973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22B10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5" name="직선 연결선 74"/>
          <p:cNvCxnSpPr/>
          <p:nvPr/>
        </p:nvCxnSpPr>
        <p:spPr bwMode="auto">
          <a:xfrm flipH="1">
            <a:off x="3048173" y="5231652"/>
            <a:ext cx="2027883" cy="21112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505B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4" name="직선 연결선 83"/>
          <p:cNvCxnSpPr>
            <a:stCxn id="44041" idx="7"/>
          </p:cNvCxnSpPr>
          <p:nvPr/>
        </p:nvCxnSpPr>
        <p:spPr bwMode="auto">
          <a:xfrm flipV="1">
            <a:off x="5931693" y="2924944"/>
            <a:ext cx="1088580" cy="144460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505B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>
            <a:off x="4788024" y="2348880"/>
            <a:ext cx="1800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9" name="직선 연결선 88"/>
          <p:cNvCxnSpPr>
            <a:stCxn id="44037" idx="6"/>
          </p:cNvCxnSpPr>
          <p:nvPr/>
        </p:nvCxnSpPr>
        <p:spPr bwMode="auto">
          <a:xfrm flipV="1">
            <a:off x="2692400" y="2564904"/>
            <a:ext cx="3895824" cy="78789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직선 연결선 91"/>
          <p:cNvCxnSpPr>
            <a:stCxn id="44039" idx="3"/>
          </p:cNvCxnSpPr>
          <p:nvPr/>
        </p:nvCxnSpPr>
        <p:spPr bwMode="auto">
          <a:xfrm flipH="1">
            <a:off x="3059832" y="2869452"/>
            <a:ext cx="3632275" cy="22877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5" name="직선 연결선 94"/>
          <p:cNvCxnSpPr>
            <a:stCxn id="44039" idx="3"/>
          </p:cNvCxnSpPr>
          <p:nvPr/>
        </p:nvCxnSpPr>
        <p:spPr bwMode="auto">
          <a:xfrm flipH="1">
            <a:off x="5652121" y="2869452"/>
            <a:ext cx="1039986" cy="14071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gray">
          <a:xfrm rot="-1360545">
            <a:off x="1219200" y="2209800"/>
            <a:ext cx="6519863" cy="30622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2157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/>
            <a:endParaRPr kumimoji="1" lang="ko-KR" altLang="en-US" sz="900">
              <a:solidFill>
                <a:srgbClr val="CCECFF"/>
              </a:solidFill>
              <a:ea typeface="굴림체" pitchFamily="49" charset="-127"/>
            </a:endParaRP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gray">
          <a:xfrm rot="-1359234">
            <a:off x="1358900" y="2419350"/>
            <a:ext cx="5926138" cy="2687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/>
            <a:endParaRPr kumimoji="1" lang="ko-KR" altLang="en-US" sz="900">
              <a:solidFill>
                <a:srgbClr val="CCECFF"/>
              </a:solidFill>
              <a:ea typeface="굴림체" pitchFamily="49" charset="-127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창조의 메커니즘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gray">
          <a:xfrm>
            <a:off x="1397000" y="27432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E9940B"/>
              </a:gs>
              <a:gs pos="100000">
                <a:srgbClr val="E9940B">
                  <a:gamma/>
                  <a:shade val="3137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땅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바다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물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gray">
          <a:xfrm>
            <a:off x="3657600" y="13716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빛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하늘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gray">
          <a:xfrm>
            <a:off x="6502400" y="18288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gray">
          <a:xfrm>
            <a:off x="1828800" y="46482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B4C763"/>
              </a:gs>
              <a:gs pos="100000">
                <a:srgbClr val="B4C763">
                  <a:gamma/>
                  <a:shade val="3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온갖</a:t>
            </a:r>
            <a:endParaRPr lang="en-US" altLang="ko-KR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식물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gray">
          <a:xfrm>
            <a:off x="4826000" y="41910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온갖</a:t>
            </a:r>
            <a:endParaRPr lang="en-US" altLang="ko-KR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짐승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 bwMode="auto">
          <a:xfrm flipH="1">
            <a:off x="2699792" y="2564904"/>
            <a:ext cx="1472410" cy="216024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직선 연결선 52"/>
          <p:cNvCxnSpPr>
            <a:stCxn id="44037" idx="5"/>
          </p:cNvCxnSpPr>
          <p:nvPr/>
        </p:nvCxnSpPr>
        <p:spPr bwMode="auto">
          <a:xfrm>
            <a:off x="2502693" y="3783852"/>
            <a:ext cx="45815" cy="9363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직선 연결선 57"/>
          <p:cNvCxnSpPr>
            <a:stCxn id="44038" idx="4"/>
          </p:cNvCxnSpPr>
          <p:nvPr/>
        </p:nvCxnSpPr>
        <p:spPr bwMode="auto">
          <a:xfrm>
            <a:off x="4305300" y="2590800"/>
            <a:ext cx="986780" cy="170229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직선 연결선 60"/>
          <p:cNvCxnSpPr/>
          <p:nvPr/>
        </p:nvCxnSpPr>
        <p:spPr bwMode="auto">
          <a:xfrm>
            <a:off x="2627784" y="3573016"/>
            <a:ext cx="2592288" cy="7920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직선 연결선 67"/>
          <p:cNvCxnSpPr/>
          <p:nvPr/>
        </p:nvCxnSpPr>
        <p:spPr bwMode="auto">
          <a:xfrm flipV="1">
            <a:off x="3059832" y="4941168"/>
            <a:ext cx="1838176" cy="28113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22B10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3" name="직선 연결선 72"/>
          <p:cNvCxnSpPr/>
          <p:nvPr/>
        </p:nvCxnSpPr>
        <p:spPr bwMode="auto">
          <a:xfrm flipV="1">
            <a:off x="3059832" y="2708920"/>
            <a:ext cx="3600400" cy="22973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22B10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5" name="직선 연결선 74"/>
          <p:cNvCxnSpPr/>
          <p:nvPr/>
        </p:nvCxnSpPr>
        <p:spPr bwMode="auto">
          <a:xfrm flipH="1">
            <a:off x="3048173" y="5231652"/>
            <a:ext cx="2027883" cy="21112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505B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4" name="직선 연결선 83"/>
          <p:cNvCxnSpPr>
            <a:stCxn id="44041" idx="7"/>
          </p:cNvCxnSpPr>
          <p:nvPr/>
        </p:nvCxnSpPr>
        <p:spPr bwMode="auto">
          <a:xfrm flipV="1">
            <a:off x="5931693" y="2924944"/>
            <a:ext cx="1088580" cy="144460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505B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>
            <a:off x="4788024" y="2348880"/>
            <a:ext cx="1800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9" name="직선 연결선 88"/>
          <p:cNvCxnSpPr>
            <a:stCxn id="44037" idx="6"/>
          </p:cNvCxnSpPr>
          <p:nvPr/>
        </p:nvCxnSpPr>
        <p:spPr bwMode="auto">
          <a:xfrm flipV="1">
            <a:off x="2692400" y="2564904"/>
            <a:ext cx="3895824" cy="78789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직선 연결선 91"/>
          <p:cNvCxnSpPr>
            <a:stCxn id="44039" idx="3"/>
          </p:cNvCxnSpPr>
          <p:nvPr/>
        </p:nvCxnSpPr>
        <p:spPr bwMode="auto">
          <a:xfrm flipH="1">
            <a:off x="3059832" y="2869452"/>
            <a:ext cx="3632275" cy="22877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95" name="직선 연결선 94"/>
          <p:cNvCxnSpPr>
            <a:stCxn id="44039" idx="3"/>
          </p:cNvCxnSpPr>
          <p:nvPr/>
        </p:nvCxnSpPr>
        <p:spPr bwMode="auto">
          <a:xfrm flipH="1">
            <a:off x="5652121" y="2869452"/>
            <a:ext cx="1039986" cy="14071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3466331" y="2780928"/>
            <a:ext cx="1681733" cy="1604750"/>
            <a:chOff x="2016" y="1920"/>
            <a:chExt cx="1680" cy="1680"/>
          </a:xfrm>
        </p:grpSpPr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6" name="Text Box 15"/>
          <p:cNvSpPr txBox="1">
            <a:spLocks noChangeArrowheads="1"/>
          </p:cNvSpPr>
          <p:nvPr/>
        </p:nvSpPr>
        <p:spPr bwMode="gray">
          <a:xfrm>
            <a:off x="3563888" y="3543399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상호생존</a:t>
            </a:r>
            <a:endParaRPr lang="en-US" altLang="ko-KR" sz="24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1740477" y="4304655"/>
            <a:ext cx="5473700" cy="3603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2062740" y="4264967"/>
            <a:ext cx="4935537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다스리다</a:t>
            </a:r>
            <a:endParaRPr kumimoji="1" lang="en-US" altLang="ko-KR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gray">
          <a:xfrm>
            <a:off x="1400752" y="4149080"/>
            <a:ext cx="647700" cy="6477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28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</a:t>
            </a:r>
            <a:endParaRPr kumimoji="1" lang="en-US" altLang="ko-KR" sz="28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1962348" y="4797152"/>
            <a:ext cx="5223862" cy="50405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latin typeface="Verdan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5696" y="4725144"/>
            <a:ext cx="585719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027169" y="4958913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b="1" dirty="0">
              <a:solidFill>
                <a:schemeClr val="accent4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099177" y="2420888"/>
            <a:ext cx="496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979712" y="486916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봉사하다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일하다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gray">
          <a:xfrm>
            <a:off x="1697917" y="2976196"/>
            <a:ext cx="5473700" cy="36036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2005892" y="2917459"/>
            <a:ext cx="49498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함초롬돋움" pitchFamily="18" charset="-127"/>
              </a:rPr>
              <a:t>지배하다</a:t>
            </a:r>
            <a:endParaRPr kumimoji="1"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함초롬돋움" pitchFamily="18" charset="-127"/>
            </a:endParaRP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gray">
          <a:xfrm>
            <a:off x="1343904" y="2757121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28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</a:t>
            </a:r>
            <a:endParaRPr kumimoji="1" lang="en-US" altLang="ko-KR" sz="28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1932784" y="3454443"/>
            <a:ext cx="5223862" cy="40660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latin typeface="Verdana" panose="020B060403050404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979712" y="347720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강하다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용기있다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다스리다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1940426" y="5445224"/>
            <a:ext cx="5223862" cy="50405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b="1" dirty="0">
              <a:latin typeface="Verdana" panose="020B060403050404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979712" y="55079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안전하게 살피고 보호하다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576262"/>
          </a:xfrm>
        </p:spPr>
        <p:txBody>
          <a:bodyPr/>
          <a:lstStyle/>
          <a:p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다스림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의 의미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979712" y="551723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안전하게 살피고 보호하다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899592" y="1340768"/>
            <a:ext cx="4032448" cy="839287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" name="Freeform 7"/>
          <p:cNvSpPr>
            <a:spLocks/>
          </p:cNvSpPr>
          <p:nvPr/>
        </p:nvSpPr>
        <p:spPr bwMode="gray">
          <a:xfrm>
            <a:off x="1151620" y="1384472"/>
            <a:ext cx="2010973" cy="53240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gray">
          <a:xfrm>
            <a:off x="1547664" y="1412776"/>
            <a:ext cx="265489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인간의 역할</a:t>
            </a:r>
            <a:endParaRPr lang="en-US" altLang="ko-K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7" grpId="0" animBg="1"/>
      <p:bldP spid="39" grpId="0" animBg="1"/>
      <p:bldP spid="40" grpId="0"/>
      <p:bldP spid="43" grpId="0"/>
      <p:bldP spid="45" grpId="0"/>
      <p:bldP spid="48" grpId="0" animBg="1"/>
      <p:bldP spid="49" grpId="0"/>
      <p:bldP spid="50" grpId="0" animBg="1"/>
      <p:bldP spid="51" grpId="0" animBg="1"/>
      <p:bldP spid="54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gray">
          <a:xfrm>
            <a:off x="5868690" y="2559621"/>
            <a:ext cx="742950" cy="2063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gray">
          <a:xfrm>
            <a:off x="4870847" y="4317554"/>
            <a:ext cx="1257300" cy="3492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gray">
          <a:xfrm>
            <a:off x="6204347" y="6343204"/>
            <a:ext cx="1824037" cy="50641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b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gray">
          <a:xfrm>
            <a:off x="2470547" y="4979541"/>
            <a:ext cx="1481137" cy="41116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gray">
          <a:xfrm rot="13770025">
            <a:off x="5707459" y="4212779"/>
            <a:ext cx="960437" cy="19208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gray">
          <a:xfrm rot="20856083">
            <a:off x="3718322" y="3760341"/>
            <a:ext cx="1009650" cy="173037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gray">
          <a:xfrm rot="18394650">
            <a:off x="5736870" y="2423979"/>
            <a:ext cx="741147" cy="156929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4349080" y="2462036"/>
            <a:ext cx="1917183" cy="1975077"/>
            <a:chOff x="2016" y="1920"/>
            <a:chExt cx="1680" cy="1680"/>
          </a:xfrm>
        </p:grpSpPr>
        <p:sp>
          <p:nvSpPr>
            <p:cNvPr id="5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gray">
            <a:xfrm>
              <a:off x="2268" y="1946"/>
              <a:ext cx="1173" cy="452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5" name="Text Box 15"/>
          <p:cNvSpPr txBox="1">
            <a:spLocks noChangeArrowheads="1"/>
          </p:cNvSpPr>
          <p:nvPr/>
        </p:nvSpPr>
        <p:spPr bwMode="gray">
          <a:xfrm>
            <a:off x="4349080" y="2981244"/>
            <a:ext cx="1903948" cy="1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하느님이</a:t>
            </a:r>
            <a:endParaRPr lang="en-US" altLang="ko-KR" sz="2400" b="1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창조하</a:t>
            </a:r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신</a:t>
            </a:r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2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세상의 관리</a:t>
            </a:r>
            <a:endParaRPr lang="en-US" altLang="ko-KR" sz="24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5717232" y="1124744"/>
            <a:ext cx="1584176" cy="1584176"/>
            <a:chOff x="3321" y="816"/>
            <a:chExt cx="549" cy="543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3321" y="816"/>
              <a:ext cx="549" cy="543"/>
              <a:chOff x="2016" y="1920"/>
              <a:chExt cx="1680" cy="1680"/>
            </a:xfrm>
          </p:grpSpPr>
          <p:sp>
            <p:nvSpPr>
              <p:cNvPr id="51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0" name="Text Box 20"/>
            <p:cNvSpPr txBox="1">
              <a:spLocks noChangeArrowheads="1"/>
            </p:cNvSpPr>
            <p:nvPr/>
          </p:nvSpPr>
          <p:spPr bwMode="gray">
            <a:xfrm>
              <a:off x="3424" y="1025"/>
              <a:ext cx="369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물</a:t>
              </a:r>
              <a:r>
                <a:rPr lang="en-US" altLang="ko-KR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땅</a:t>
              </a:r>
              <a:endParaRPr lang="en-US" altLang="ko-KR" sz="28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2241947" y="3096766"/>
            <a:ext cx="1744662" cy="1790700"/>
            <a:chOff x="912" y="1651"/>
            <a:chExt cx="1099" cy="1128"/>
          </a:xfrm>
        </p:grpSpPr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912" y="1651"/>
              <a:ext cx="1099" cy="1128"/>
              <a:chOff x="2016" y="1920"/>
              <a:chExt cx="1680" cy="1680"/>
            </a:xfrm>
          </p:grpSpPr>
          <p:sp>
            <p:nvSpPr>
              <p:cNvPr id="47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6" name="Text Box 25"/>
            <p:cNvSpPr txBox="1">
              <a:spLocks noChangeArrowheads="1"/>
            </p:cNvSpPr>
            <p:nvPr/>
          </p:nvSpPr>
          <p:spPr bwMode="gray">
            <a:xfrm>
              <a:off x="990" y="2152"/>
              <a:ext cx="93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빛</a:t>
              </a:r>
              <a:r>
                <a:rPr lang="en-US" altLang="ko-KR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하늘</a:t>
              </a:r>
              <a:endParaRPr lang="en-US" altLang="ko-KR" sz="28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5997972" y="4357241"/>
            <a:ext cx="2012950" cy="1989137"/>
            <a:chOff x="3278" y="2445"/>
            <a:chExt cx="1268" cy="1253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3278" y="2445"/>
              <a:ext cx="1268" cy="1253"/>
              <a:chOff x="2016" y="1920"/>
              <a:chExt cx="1680" cy="1680"/>
            </a:xfrm>
          </p:grpSpPr>
          <p:sp>
            <p:nvSpPr>
              <p:cNvPr id="43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451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b="1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2" name="Text Box 30"/>
            <p:cNvSpPr txBox="1">
              <a:spLocks noChangeArrowheads="1"/>
            </p:cNvSpPr>
            <p:nvPr/>
          </p:nvSpPr>
          <p:spPr bwMode="gray">
            <a:xfrm>
              <a:off x="3537" y="2988"/>
              <a:ext cx="85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동</a:t>
              </a:r>
              <a:r>
                <a:rPr lang="en-US" altLang="ko-KR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28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식물</a:t>
              </a:r>
              <a:endParaRPr lang="en-US" altLang="ko-KR" sz="28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576262"/>
          </a:xfrm>
        </p:spPr>
        <p:txBody>
          <a:bodyPr/>
          <a:lstStyle/>
          <a:p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다스림</a:t>
            </a:r>
            <a:r>
              <a:rPr lang="en-US" altLang="ko-KR" sz="36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</a:rPr>
              <a:t>의 의미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899592" y="1340768"/>
            <a:ext cx="4032448" cy="839287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" name="Freeform 7"/>
          <p:cNvSpPr>
            <a:spLocks/>
          </p:cNvSpPr>
          <p:nvPr/>
        </p:nvSpPr>
        <p:spPr bwMode="gray">
          <a:xfrm>
            <a:off x="1151620" y="1384472"/>
            <a:ext cx="2010973" cy="53240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gray">
          <a:xfrm>
            <a:off x="1547664" y="1412776"/>
            <a:ext cx="265489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인간의 역할</a:t>
            </a:r>
            <a:endParaRPr lang="en-US" altLang="ko-K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53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err="1" smtClean="0">
                <a:latin typeface="맑은 고딕" pitchFamily="50" charset="-127"/>
                <a:ea typeface="맑은 고딕" pitchFamily="50" charset="-127"/>
              </a:rPr>
              <a:t>생태영성</a:t>
            </a:r>
            <a:endParaRPr lang="ko-KR" altLang="en-US" sz="3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Freeform 3"/>
          <p:cNvSpPr>
            <a:spLocks noEditPoints="1"/>
          </p:cNvSpPr>
          <p:nvPr/>
        </p:nvSpPr>
        <p:spPr bwMode="gray">
          <a:xfrm>
            <a:off x="979984" y="1941984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5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184" y="5283672"/>
            <a:ext cx="1981200" cy="544513"/>
          </a:xfrm>
          <a:prstGeom prst="rect">
            <a:avLst/>
          </a:prstGeom>
          <a:noFill/>
        </p:spPr>
      </p:pic>
      <p:sp>
        <p:nvSpPr>
          <p:cNvPr id="34" name="Oval 6"/>
          <p:cNvSpPr>
            <a:spLocks noChangeArrowheads="1"/>
          </p:cNvSpPr>
          <p:nvPr/>
        </p:nvSpPr>
        <p:spPr bwMode="gray">
          <a:xfrm>
            <a:off x="2699791" y="3429000"/>
            <a:ext cx="2338043" cy="242771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gray">
          <a:xfrm>
            <a:off x="2627784" y="3438524"/>
            <a:ext cx="2376264" cy="2438748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gray">
          <a:xfrm>
            <a:off x="2737892" y="3454399"/>
            <a:ext cx="2172595" cy="221317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gray">
          <a:xfrm>
            <a:off x="2829966" y="3498850"/>
            <a:ext cx="1933130" cy="179538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39552" y="2924944"/>
            <a:ext cx="2036440" cy="1919982"/>
            <a:chOff x="576" y="2188"/>
            <a:chExt cx="1056" cy="1028"/>
          </a:xfrm>
        </p:grpSpPr>
        <p:pic>
          <p:nvPicPr>
            <p:cNvPr id="28" name="Picture 1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924"/>
              <a:ext cx="1056" cy="292"/>
            </a:xfrm>
            <a:prstGeom prst="rect">
              <a:avLst/>
            </a:prstGeom>
            <a:noFill/>
          </p:spPr>
        </p:pic>
        <p:sp>
          <p:nvSpPr>
            <p:cNvPr id="29" name="Oval 12"/>
            <p:cNvSpPr>
              <a:spLocks noChangeArrowheads="1"/>
            </p:cNvSpPr>
            <p:nvPr/>
          </p:nvSpPr>
          <p:spPr bwMode="gray">
            <a:xfrm>
              <a:off x="714" y="2188"/>
              <a:ext cx="860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gray">
            <a:xfrm>
              <a:off x="725" y="2193"/>
              <a:ext cx="839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gray">
            <a:xfrm>
              <a:off x="734" y="2201"/>
              <a:ext cx="798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gray">
            <a:xfrm>
              <a:off x="780" y="2223"/>
              <a:ext cx="710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1616224" y="1268760"/>
            <a:ext cx="1875656" cy="1641922"/>
            <a:chOff x="432" y="1326"/>
            <a:chExt cx="864" cy="759"/>
          </a:xfrm>
        </p:grpSpPr>
        <p:pic>
          <p:nvPicPr>
            <p:cNvPr id="23" name="Picture 17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1847"/>
              <a:ext cx="864" cy="238"/>
            </a:xfrm>
            <a:prstGeom prst="rect">
              <a:avLst/>
            </a:prstGeom>
            <a:noFill/>
          </p:spPr>
        </p:pic>
        <p:sp>
          <p:nvSpPr>
            <p:cNvPr id="24" name="Oval 18"/>
            <p:cNvSpPr>
              <a:spLocks noChangeArrowheads="1"/>
            </p:cNvSpPr>
            <p:nvPr/>
          </p:nvSpPr>
          <p:spPr bwMode="gray">
            <a:xfrm>
              <a:off x="560" y="1326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568" y="1329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575" y="1336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gray">
            <a:xfrm>
              <a:off x="613" y="1368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641841" y="1628800"/>
            <a:ext cx="191414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세상을 </a:t>
            </a:r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창조하시다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99592" y="3139906"/>
            <a:ext cx="137178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기뻐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하시는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하느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643051" y="3717032"/>
            <a:ext cx="235833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창조하신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세상의 유지를 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위한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관리를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맡기시는 </a:t>
            </a:r>
            <a:endParaRPr lang="en-US" altLang="ko-KR" sz="2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하느님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5508104" y="1700808"/>
            <a:ext cx="3420888" cy="25202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5721424" y="1844824"/>
            <a:ext cx="3171056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가톨릭신자로서의 </a:t>
            </a:r>
            <a:endParaRPr lang="en-US" altLang="ko-KR" sz="2800" b="1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삶을 살려면 </a:t>
            </a:r>
            <a:r>
              <a:rPr lang="ko-KR" altLang="en-US" sz="28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생태영성으로</a:t>
            </a:r>
            <a:r>
              <a:rPr lang="ko-KR" altLang="en-US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살아갈 수밖에 없다</a:t>
            </a:r>
            <a:r>
              <a:rPr lang="en-US" altLang="ko-KR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14" grpId="0"/>
      <p:bldP spid="15" grpId="0"/>
      <p:bldP spid="16" grpId="0"/>
      <p:bldP spid="4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감사합니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dirty="0" smtClean="0">
                <a:ea typeface="굴림" pitchFamily="50" charset="-127"/>
              </a:rPr>
              <a:t>!</a:t>
            </a:r>
            <a:endParaRPr lang="en-US" altLang="ko-KR" dirty="0">
              <a:ea typeface="굴림" pitchFamily="50" charset="-127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6735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Contents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gray">
          <a:xfrm>
            <a:off x="1747838" y="2176463"/>
            <a:ext cx="5473700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1. </a:t>
            </a:r>
            <a:r>
              <a:rPr kumimoji="1" lang="ko-KR" altLang="en-US" sz="2400" b="1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프란치스코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교황 회칙</a:t>
            </a:r>
            <a:endParaRPr kumimoji="1"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gray">
          <a:xfrm>
            <a:off x="1762125" y="2889250"/>
            <a:ext cx="5473700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2.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창조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장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gray">
          <a:xfrm>
            <a:off x="1747838" y="3668713"/>
            <a:ext cx="5473700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endParaRPr kumimoji="1" lang="en-US" altLang="ko-KR" sz="2400" dirty="0" smtClean="0">
              <a:latin typeface="Arial" charset="0"/>
              <a:ea typeface="굴림" pitchFamily="50" charset="-127"/>
            </a:endParaRPr>
          </a:p>
          <a:p>
            <a:pPr eaLnBrk="1" latinLnBrk="1" hangingPunct="1"/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3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.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창조의 메커니즘</a:t>
            </a:r>
            <a:endParaRPr kumimoji="1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/>
            <a:endParaRPr kumimoji="1"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gray">
          <a:xfrm>
            <a:off x="1747838" y="4402138"/>
            <a:ext cx="5473700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4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. </a:t>
            </a:r>
            <a:r>
              <a:rPr kumimoji="1" lang="ko-KR" altLang="en-US" sz="2400" b="1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생태영성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>
                <a:latin typeface="맑은 고딕" pitchFamily="50" charset="-127"/>
                <a:ea typeface="맑은 고딕" pitchFamily="50" charset="-127"/>
              </a:rPr>
              <a:t>생태영성</a:t>
            </a:r>
            <a:endParaRPr lang="en-US" altLang="ko-KR" sz="4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1138"/>
            <a:ext cx="8185150" cy="651718"/>
          </a:xfrm>
        </p:spPr>
        <p:txBody>
          <a:bodyPr/>
          <a:lstStyle/>
          <a:p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40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4000" dirty="0" err="1" smtClean="0">
                <a:latin typeface="맑은 고딕" pitchFamily="50" charset="-127"/>
                <a:ea typeface="맑은 고딕" pitchFamily="50" charset="-127"/>
              </a:rPr>
              <a:t>생태영성</a:t>
            </a:r>
            <a:r>
              <a:rPr lang="en-US" altLang="ko-KR" sz="40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의 사전적 의미</a:t>
            </a:r>
            <a:r>
              <a:rPr lang="en-US" altLang="ko-KR" dirty="0">
                <a:ea typeface="굴림" pitchFamily="50" charset="-127"/>
              </a:rPr>
              <a:t/>
            </a:r>
            <a:br>
              <a:rPr lang="en-US" altLang="ko-KR" dirty="0">
                <a:ea typeface="굴림" pitchFamily="50" charset="-127"/>
              </a:rPr>
            </a:br>
            <a:endParaRPr lang="ko-KR" altLang="en-US" dirty="0"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924944"/>
            <a:ext cx="7056784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지질 시대의 자연환경이 생물의 생활에 미치는 영향과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그에 따른 생물의 생활 상태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표준국어 대사전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3488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생태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71703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293096"/>
            <a:ext cx="4714752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신령한 품성이나 성질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표준국어 대사전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707" y="48691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생태영성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445225"/>
            <a:ext cx="7056784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하느님이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창조하신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세상에 대하여 인위적인 훼손을 최소화하고 지속적으로 유지하기 위한 삶을 추구해나가는 정신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혹은 사상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 rot="3419336">
            <a:off x="879968" y="2466957"/>
            <a:ext cx="251927" cy="26169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">
          <a:xfrm rot="3419336">
            <a:off x="879968" y="3841321"/>
            <a:ext cx="251927" cy="26169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gray">
          <a:xfrm rot="3419336">
            <a:off x="879968" y="4993449"/>
            <a:ext cx="251927" cy="26169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 animBg="1"/>
      <p:bldP spid="12" grpId="0"/>
      <p:bldP spid="13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>
                <a:latin typeface="맑은 고딕" pitchFamily="50" charset="-127"/>
                <a:ea typeface="맑은 고딕" pitchFamily="50" charset="-127"/>
              </a:rPr>
              <a:t>프란치스코</a:t>
            </a:r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 교황 회칙</a:t>
            </a:r>
            <a:endParaRPr lang="en-US" altLang="ko-KR" sz="4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20190207_00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744416" cy="4896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직사각형 8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115616" y="2708920"/>
            <a:ext cx="2880320" cy="158417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공동의 집을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돌보는 것에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관한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회칙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(2015.9)</a:t>
            </a:r>
            <a:endParaRPr lang="ko-KR" altLang="en-US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467544" y="1437585"/>
            <a:ext cx="4032448" cy="839287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719572" y="1506098"/>
            <a:ext cx="2010973" cy="53240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gray">
          <a:xfrm>
            <a:off x="883485" y="1557483"/>
            <a:ext cx="311655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찬미 받으소서</a:t>
            </a:r>
            <a:endParaRPr lang="en-US" altLang="ko-K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1187624" y="4581128"/>
            <a:ext cx="2880320" cy="158417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최초의 환경에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관한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회칙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(2015.9)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>
                <a:latin typeface="맑은 고딕" pitchFamily="50" charset="-127"/>
                <a:ea typeface="맑은 고딕" pitchFamily="50" charset="-127"/>
              </a:rPr>
              <a:t>프란치스코</a:t>
            </a:r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 교황 회칙</a:t>
            </a:r>
            <a:endParaRPr lang="en-US" altLang="ko-KR" sz="4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1138"/>
            <a:ext cx="8185150" cy="651718"/>
          </a:xfrm>
        </p:spPr>
        <p:txBody>
          <a:bodyPr/>
          <a:lstStyle/>
          <a:p>
            <a:r>
              <a:rPr lang="ko-KR" altLang="en-US" sz="4000" dirty="0" smtClean="0">
                <a:latin typeface="맑은 고딕" pitchFamily="50" charset="-127"/>
                <a:ea typeface="맑은 고딕" pitchFamily="50" charset="-127"/>
              </a:rPr>
              <a:t>찬미 받으소서</a:t>
            </a:r>
            <a:r>
              <a:rPr lang="en-US" altLang="ko-KR" dirty="0">
                <a:ea typeface="굴림" pitchFamily="50" charset="-127"/>
              </a:rPr>
              <a:t/>
            </a:r>
            <a:br>
              <a:rPr lang="en-US" altLang="ko-KR" dirty="0">
                <a:ea typeface="굴림" pitchFamily="50" charset="-127"/>
              </a:rPr>
            </a:br>
            <a:endParaRPr lang="ko-KR" altLang="en-US" dirty="0">
              <a:ea typeface="굴림" pitchFamily="50" charset="-127"/>
            </a:endParaRPr>
          </a:p>
        </p:txBody>
      </p:sp>
      <p:sp>
        <p:nvSpPr>
          <p:cNvPr id="12" name="갈매기형 수장 11"/>
          <p:cNvSpPr/>
          <p:nvPr/>
        </p:nvSpPr>
        <p:spPr bwMode="auto">
          <a:xfrm flipH="1">
            <a:off x="4860032" y="4293096"/>
            <a:ext cx="1008112" cy="1008112"/>
          </a:xfrm>
          <a:prstGeom prst="chevron">
            <a:avLst>
              <a:gd name="adj" fmla="val 55291"/>
            </a:avLst>
          </a:prstGeom>
          <a:solidFill>
            <a:srgbClr val="00B0F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4077072"/>
            <a:ext cx="2749471" cy="132343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</a:t>
            </a:r>
            <a:r>
              <a:rPr lang="en-US" altLang="ko-KR" sz="8000" dirty="0" smtClean="0">
                <a:solidFill>
                  <a:srgbClr val="FF0000"/>
                </a:solidFill>
              </a:rPr>
              <a:t>?</a:t>
            </a:r>
            <a:endParaRPr lang="ko-KR" altLang="en-US" sz="80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467544" y="1437585"/>
            <a:ext cx="4032448" cy="839287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Freeform 7"/>
          <p:cNvSpPr>
            <a:spLocks/>
          </p:cNvSpPr>
          <p:nvPr/>
        </p:nvSpPr>
        <p:spPr bwMode="gray">
          <a:xfrm>
            <a:off x="719572" y="1506098"/>
            <a:ext cx="2010973" cy="53240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gray">
          <a:xfrm>
            <a:off x="883485" y="1557483"/>
            <a:ext cx="311655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찬미 받으소서</a:t>
            </a:r>
            <a:endParaRPr lang="en-US" altLang="ko-K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gray">
          <a:xfrm>
            <a:off x="611560" y="2420888"/>
            <a:ext cx="7632848" cy="50405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공동의 집을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돌보는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것에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관한 회칙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(2015.9)</a:t>
            </a:r>
            <a:endParaRPr lang="ko-KR" altLang="en-US" dirty="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827584" y="3356992"/>
            <a:ext cx="3744416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1.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오염과 기후변화</a:t>
            </a:r>
            <a:endParaRPr kumimoji="1"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827584" y="4005064"/>
            <a:ext cx="3744416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2.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공공재인 기후</a:t>
            </a:r>
            <a:endParaRPr kumimoji="1"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gray">
          <a:xfrm>
            <a:off x="827584" y="4653136"/>
            <a:ext cx="3744416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endParaRPr kumimoji="1" lang="en-US" altLang="ko-KR" sz="2400" dirty="0" smtClean="0">
              <a:latin typeface="Arial" charset="0"/>
              <a:ea typeface="굴림" pitchFamily="50" charset="-127"/>
            </a:endParaRPr>
          </a:p>
          <a:p>
            <a:pPr eaLnBrk="1" latinLnBrk="1" hangingPunct="1"/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3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.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생물 다양성의 감소</a:t>
            </a:r>
            <a:endParaRPr kumimoji="1" lang="en-US" altLang="ko-KR" sz="24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/>
            <a:endParaRPr kumimoji="1"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827584" y="5301208"/>
            <a:ext cx="3744416" cy="936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r>
              <a:rPr kumimoji="1" lang="ko-KR" altLang="en-US" sz="2400" dirty="0"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4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.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인간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삶의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질의 저하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24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/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   사회붕괴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Arial" charset="0"/>
                <a:ea typeface="굴림" pitchFamily="50" charset="-127"/>
              </a:rPr>
              <a:t> </a:t>
            </a:r>
            <a:endParaRPr kumimoji="1" lang="en-US" altLang="ko-KR" sz="2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1;1-31)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301408" y="2852192"/>
            <a:ext cx="1676400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낮과 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다스리며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빛과 어둠을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가르게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보시니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548808" y="2852192"/>
            <a:ext cx="1665288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땅은 푸른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싹을 돋아나게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하였다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씨를 맺는 풀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과 씨 있는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과일나무를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돋아나게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하였다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보시니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808908" y="2852192"/>
            <a:ext cx="1616075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뭍을 땅이라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물이 모인 곳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을 바다라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부르셨다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보시니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043608" y="2852192"/>
            <a:ext cx="1676400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말씀하시기를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빛이 생겨라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.”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하시자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빛이 생겨났다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 빛이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gray">
          <a:xfrm rot="3419336">
            <a:off x="1200730" y="1542519"/>
            <a:ext cx="991767" cy="1017979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2205603" y="1697306"/>
            <a:ext cx="945266" cy="141681"/>
            <a:chOff x="2003" y="3439"/>
            <a:chExt cx="468" cy="244"/>
          </a:xfrm>
        </p:grpSpPr>
        <p:sp>
          <p:nvSpPr>
            <p:cNvPr id="47114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18" name="Rectangle 14"/>
          <p:cNvSpPr>
            <a:spLocks noChangeArrowheads="1"/>
          </p:cNvSpPr>
          <p:nvPr/>
        </p:nvSpPr>
        <p:spPr bwMode="gray">
          <a:xfrm rot="3419336">
            <a:off x="2945836" y="1471678"/>
            <a:ext cx="991767" cy="101797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3950709" y="1697306"/>
            <a:ext cx="945266" cy="141681"/>
            <a:chOff x="2003" y="3439"/>
            <a:chExt cx="468" cy="244"/>
          </a:xfrm>
        </p:grpSpPr>
        <p:sp>
          <p:nvSpPr>
            <p:cNvPr id="47120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1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24" name="Rectangle 20"/>
          <p:cNvSpPr>
            <a:spLocks noChangeArrowheads="1"/>
          </p:cNvSpPr>
          <p:nvPr/>
        </p:nvSpPr>
        <p:spPr bwMode="gray">
          <a:xfrm rot="3419336">
            <a:off x="4618229" y="1471678"/>
            <a:ext cx="991767" cy="1017979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5695815" y="1697306"/>
            <a:ext cx="1236117" cy="141681"/>
            <a:chOff x="2003" y="3439"/>
            <a:chExt cx="468" cy="244"/>
          </a:xfrm>
        </p:grpSpPr>
        <p:sp>
          <p:nvSpPr>
            <p:cNvPr id="47126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7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30" name="Rectangle 26"/>
          <p:cNvSpPr>
            <a:spLocks noChangeArrowheads="1"/>
          </p:cNvSpPr>
          <p:nvPr/>
        </p:nvSpPr>
        <p:spPr bwMode="gray">
          <a:xfrm rot="3419336">
            <a:off x="6363335" y="1471678"/>
            <a:ext cx="991767" cy="101797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47131" name="AutoShape 27"/>
          <p:cNvSpPr>
            <a:spLocks noChangeArrowheads="1"/>
          </p:cNvSpPr>
          <p:nvPr/>
        </p:nvSpPr>
        <p:spPr bwMode="white">
          <a:xfrm>
            <a:off x="1197596" y="1646080"/>
            <a:ext cx="1216025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1,3-4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white">
          <a:xfrm>
            <a:off x="2948608" y="1571467"/>
            <a:ext cx="1235968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1,10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3" name="AutoShape 29"/>
          <p:cNvSpPr>
            <a:spLocks noChangeArrowheads="1"/>
          </p:cNvSpPr>
          <p:nvPr/>
        </p:nvSpPr>
        <p:spPr bwMode="white">
          <a:xfrm>
            <a:off x="4472608" y="1571467"/>
            <a:ext cx="1295400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1,12</a:t>
            </a:r>
            <a:endParaRPr lang="en-US" altLang="ko-KR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white">
          <a:xfrm>
            <a:off x="6301408" y="1571467"/>
            <a:ext cx="1295400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1,18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10" grpId="0" animBg="1"/>
      <p:bldP spid="47112" grpId="0" animBg="1"/>
      <p:bldP spid="47118" grpId="0" animBg="1"/>
      <p:bldP spid="47124" grpId="0" animBg="1"/>
      <p:bldP spid="47130" grpId="0" animBg="1"/>
      <p:bldP spid="47131" grpId="0"/>
      <p:bldP spid="47132" grpId="0"/>
      <p:bldP spid="47133" grpId="0"/>
      <p:bldP spid="47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1;1-31)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324600" y="2852936"/>
            <a:ext cx="1676400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“자식을 많이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낳고 번성하여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땅을 가득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채우고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지배하여라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그리고 바다의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물고기와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하늘의 새와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땅을 기어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다니는 온갖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생물을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다스려라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.”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572000" y="2852936"/>
            <a:ext cx="1665288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보시니 손수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만드신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모든 것이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참 좋았다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832100" y="2852936"/>
            <a:ext cx="1616075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이렇게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들짐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승을 제 종류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대로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집짐승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을 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종류대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땅바닥을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기어 다니는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온갖 것을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만드셨다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보시니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066800" y="2852936"/>
            <a:ext cx="1676400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큰용들과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물에서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우글거리며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움직이는 온갖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생물들을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또 날아다니는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온갖 새들을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창조하셨다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보시니 좋았다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gray">
          <a:xfrm rot="3419336">
            <a:off x="1101048" y="1502985"/>
            <a:ext cx="1058975" cy="1029839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5455" y="1639699"/>
            <a:ext cx="956279" cy="151282"/>
            <a:chOff x="2003" y="3439"/>
            <a:chExt cx="468" cy="244"/>
          </a:xfrm>
        </p:grpSpPr>
        <p:sp>
          <p:nvSpPr>
            <p:cNvPr id="47114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18" name="Rectangle 14"/>
          <p:cNvSpPr>
            <a:spLocks noChangeArrowheads="1"/>
          </p:cNvSpPr>
          <p:nvPr/>
        </p:nvSpPr>
        <p:spPr bwMode="gray">
          <a:xfrm rot="3419336">
            <a:off x="2866486" y="1427344"/>
            <a:ext cx="1058975" cy="102983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10892" y="1639699"/>
            <a:ext cx="956279" cy="151282"/>
            <a:chOff x="2003" y="3439"/>
            <a:chExt cx="468" cy="244"/>
          </a:xfrm>
        </p:grpSpPr>
        <p:sp>
          <p:nvSpPr>
            <p:cNvPr id="47120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1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24" name="Rectangle 20"/>
          <p:cNvSpPr>
            <a:spLocks noChangeArrowheads="1"/>
          </p:cNvSpPr>
          <p:nvPr/>
        </p:nvSpPr>
        <p:spPr bwMode="gray">
          <a:xfrm rot="3419336">
            <a:off x="4558363" y="1427344"/>
            <a:ext cx="1058975" cy="1029839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676330" y="1639699"/>
            <a:ext cx="1250518" cy="151282"/>
            <a:chOff x="2003" y="3439"/>
            <a:chExt cx="468" cy="244"/>
          </a:xfrm>
        </p:grpSpPr>
        <p:sp>
          <p:nvSpPr>
            <p:cNvPr id="47126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7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30" name="Rectangle 26"/>
          <p:cNvSpPr>
            <a:spLocks noChangeArrowheads="1"/>
          </p:cNvSpPr>
          <p:nvPr/>
        </p:nvSpPr>
        <p:spPr bwMode="gray">
          <a:xfrm rot="3419336">
            <a:off x="6323801" y="1427344"/>
            <a:ext cx="1058975" cy="102983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47131" name="AutoShape 27"/>
          <p:cNvSpPr>
            <a:spLocks noChangeArrowheads="1"/>
          </p:cNvSpPr>
          <p:nvPr/>
        </p:nvSpPr>
        <p:spPr bwMode="white">
          <a:xfrm>
            <a:off x="1043608" y="1582251"/>
            <a:ext cx="1247262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1,21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white">
          <a:xfrm>
            <a:off x="2699792" y="1507638"/>
            <a:ext cx="1267717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1,25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3" name="AutoShape 29"/>
          <p:cNvSpPr>
            <a:spLocks noChangeArrowheads="1"/>
          </p:cNvSpPr>
          <p:nvPr/>
        </p:nvSpPr>
        <p:spPr bwMode="white">
          <a:xfrm>
            <a:off x="4439332" y="1507638"/>
            <a:ext cx="1328676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1,31</a:t>
            </a:r>
            <a:endParaRPr lang="en-US" altLang="ko-KR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white">
          <a:xfrm>
            <a:off x="6268132" y="1507638"/>
            <a:ext cx="1328676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1,28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10" grpId="0" animBg="1"/>
      <p:bldP spid="47112" grpId="0" animBg="1"/>
      <p:bldP spid="47118" grpId="0" animBg="1"/>
      <p:bldP spid="47124" grpId="0" animBg="1"/>
      <p:bldP spid="47130" grpId="0" animBg="1"/>
      <p:bldP spid="47131" grpId="0"/>
      <p:bldP spid="47132" grpId="0"/>
      <p:bldP spid="47133" grpId="0"/>
      <p:bldP spid="47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</a:t>
            </a:r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1;1-31)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301408" y="2852192"/>
            <a:ext cx="1676400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낮과 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다스리며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빛과 어둠을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가르게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하느님께서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보시니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548808" y="2852192"/>
            <a:ext cx="1665288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땅은 푸른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싹을 돋아나게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하였다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씨를 맺는 풀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과 씨 있는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과일나무를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돋아나게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하였다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보시니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808908" y="2852192"/>
            <a:ext cx="1616075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뭍을 땅이라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물이 모인 곳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을 바다라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부르셨다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보시니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043608" y="2852192"/>
            <a:ext cx="1676400" cy="3529136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말씀하시기를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빛이 생겨라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.”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하시자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빛이 생겨났다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 빛이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72208" y="1556792"/>
            <a:ext cx="6096000" cy="990600"/>
            <a:chOff x="624" y="1152"/>
            <a:chExt cx="4080" cy="720"/>
          </a:xfrm>
        </p:grpSpPr>
        <p:sp>
          <p:nvSpPr>
            <p:cNvPr id="47112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47114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15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16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17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7118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47120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1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2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3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7124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47126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7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8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9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7130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47131" name="AutoShape 27"/>
          <p:cNvSpPr>
            <a:spLocks noChangeArrowheads="1"/>
          </p:cNvSpPr>
          <p:nvPr/>
        </p:nvSpPr>
        <p:spPr bwMode="white">
          <a:xfrm>
            <a:off x="1197596" y="1646080"/>
            <a:ext cx="1216025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1,3-4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white">
          <a:xfrm>
            <a:off x="2948608" y="1571467"/>
            <a:ext cx="1235968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1,10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3" name="AutoShape 29"/>
          <p:cNvSpPr>
            <a:spLocks noChangeArrowheads="1"/>
          </p:cNvSpPr>
          <p:nvPr/>
        </p:nvSpPr>
        <p:spPr bwMode="white">
          <a:xfrm>
            <a:off x="4472608" y="1571467"/>
            <a:ext cx="1295400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1,12</a:t>
            </a:r>
            <a:endParaRPr lang="en-US" altLang="ko-KR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white">
          <a:xfrm>
            <a:off x="6301408" y="1571467"/>
            <a:ext cx="1295400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1,18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</a:t>
            </a:r>
            <a:r>
              <a:rPr kumimoji="1" lang="ko-KR" altLang="en-US" sz="36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kumimoji="1" lang="en-US" altLang="ko-KR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1;1-31)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324600" y="2852936"/>
            <a:ext cx="1676400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“자식을 많이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낳고 번성하여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땅을 가득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채우고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지배하여라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그리고 바다의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물고기와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하늘의 새와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땅을 기어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다니는 온갖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생물을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다스려라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.”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572000" y="2852936"/>
            <a:ext cx="1665288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보시니 손수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만드신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모든 것이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참 좋았다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832100" y="2852936"/>
            <a:ext cx="1616075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이렇게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들짐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승을 제 종류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대로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집짐승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을 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종류대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땅바닥을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기어 다니는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온갖 것을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만드셨다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보시니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066800" y="2852936"/>
            <a:ext cx="1676400" cy="3672408"/>
          </a:xfrm>
          <a:prstGeom prst="roundRect">
            <a:avLst>
              <a:gd name="adj" fmla="val 13745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하느님께서는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큰용들과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물에서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우글거리며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움직이는 온갖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생물들을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또 날아다니는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온갖 새들을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제 종류대로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창조하셨다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하느님께서 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보시니 좋았다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72208" y="1556792"/>
            <a:ext cx="6096000" cy="990600"/>
            <a:chOff x="624" y="1152"/>
            <a:chExt cx="4080" cy="720"/>
          </a:xfrm>
        </p:grpSpPr>
        <p:sp>
          <p:nvSpPr>
            <p:cNvPr id="47112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47114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15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16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17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7118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47120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1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2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3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7124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47126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7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8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129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7130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47131" name="AutoShape 27"/>
          <p:cNvSpPr>
            <a:spLocks noChangeArrowheads="1"/>
          </p:cNvSpPr>
          <p:nvPr/>
        </p:nvSpPr>
        <p:spPr bwMode="white">
          <a:xfrm>
            <a:off x="1197596" y="1646080"/>
            <a:ext cx="1216025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1,21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white">
          <a:xfrm>
            <a:off x="2948608" y="1571467"/>
            <a:ext cx="1235968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1,25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7133" name="AutoShape 29"/>
          <p:cNvSpPr>
            <a:spLocks noChangeArrowheads="1"/>
          </p:cNvSpPr>
          <p:nvPr/>
        </p:nvSpPr>
        <p:spPr bwMode="white">
          <a:xfrm>
            <a:off x="4472608" y="1571467"/>
            <a:ext cx="1295400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1,31</a:t>
            </a:r>
            <a:endParaRPr lang="en-US" altLang="ko-KR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white">
          <a:xfrm>
            <a:off x="6301408" y="1571467"/>
            <a:ext cx="1295400" cy="908864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창세기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1,28</a:t>
            </a:r>
            <a:endParaRPr lang="en-US" altLang="ko-KR" b="1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왜 </a:t>
            </a:r>
            <a:r>
              <a:rPr kumimoji="0" lang="ko-KR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생태영성인가</a:t>
            </a:r>
            <a:r>
              <a:rPr kumimoji="0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맑은 고딕" pitchFamily="50" charset="-127"/>
                <a:ea typeface="맑은 고딕" pitchFamily="50" charset="-127"/>
              </a:rPr>
              <a:t>?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6tgp_bamboo_green_v2">
  <a:themeElements>
    <a:clrScheme name="021TGp_bizmedical_light 1">
      <a:dk1>
        <a:srgbClr val="000000"/>
      </a:dk1>
      <a:lt1>
        <a:srgbClr val="FFFFFF"/>
      </a:lt1>
      <a:dk2>
        <a:srgbClr val="336699"/>
      </a:dk2>
      <a:lt2>
        <a:srgbClr val="B2B2B2"/>
      </a:lt2>
      <a:accent1>
        <a:srgbClr val="57A19A"/>
      </a:accent1>
      <a:accent2>
        <a:srgbClr val="B0BA4C"/>
      </a:accent2>
      <a:accent3>
        <a:srgbClr val="FFFFFF"/>
      </a:accent3>
      <a:accent4>
        <a:srgbClr val="000000"/>
      </a:accent4>
      <a:accent5>
        <a:srgbClr val="B4CDCA"/>
      </a:accent5>
      <a:accent6>
        <a:srgbClr val="9FA844"/>
      </a:accent6>
      <a:hlink>
        <a:srgbClr val="B2572A"/>
      </a:hlink>
      <a:folHlink>
        <a:srgbClr val="4B3CA8"/>
      </a:folHlink>
    </a:clrScheme>
    <a:fontScheme name="021TGp_bizmedical_ligh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21TGp_bizmedical_light 1">
        <a:dk1>
          <a:srgbClr val="000000"/>
        </a:dk1>
        <a:lt1>
          <a:srgbClr val="FFFFFF"/>
        </a:lt1>
        <a:dk2>
          <a:srgbClr val="336699"/>
        </a:dk2>
        <a:lt2>
          <a:srgbClr val="B2B2B2"/>
        </a:lt2>
        <a:accent1>
          <a:srgbClr val="57A19A"/>
        </a:accent1>
        <a:accent2>
          <a:srgbClr val="B0BA4C"/>
        </a:accent2>
        <a:accent3>
          <a:srgbClr val="FFFFFF"/>
        </a:accent3>
        <a:accent4>
          <a:srgbClr val="000000"/>
        </a:accent4>
        <a:accent5>
          <a:srgbClr val="B4CDCA"/>
        </a:accent5>
        <a:accent6>
          <a:srgbClr val="9FA844"/>
        </a:accent6>
        <a:hlink>
          <a:srgbClr val="B2572A"/>
        </a:hlink>
        <a:folHlink>
          <a:srgbClr val="4B3C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2">
        <a:dk1>
          <a:srgbClr val="003366"/>
        </a:dk1>
        <a:lt1>
          <a:srgbClr val="FFFFFF"/>
        </a:lt1>
        <a:dk2>
          <a:srgbClr val="6E4C4C"/>
        </a:dk2>
        <a:lt2>
          <a:srgbClr val="B2B2B2"/>
        </a:lt2>
        <a:accent1>
          <a:srgbClr val="5E9DC8"/>
        </a:accent1>
        <a:accent2>
          <a:srgbClr val="75BF8C"/>
        </a:accent2>
        <a:accent3>
          <a:srgbClr val="FFFFFF"/>
        </a:accent3>
        <a:accent4>
          <a:srgbClr val="002A56"/>
        </a:accent4>
        <a:accent5>
          <a:srgbClr val="B6CCE0"/>
        </a:accent5>
        <a:accent6>
          <a:srgbClr val="69AD7E"/>
        </a:accent6>
        <a:hlink>
          <a:srgbClr val="6366D5"/>
        </a:hlink>
        <a:folHlink>
          <a:srgbClr val="CC9E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3">
        <a:dk1>
          <a:srgbClr val="450807"/>
        </a:dk1>
        <a:lt1>
          <a:srgbClr val="FFFFFF"/>
        </a:lt1>
        <a:dk2>
          <a:srgbClr val="2096B2"/>
        </a:dk2>
        <a:lt2>
          <a:srgbClr val="B2B2B2"/>
        </a:lt2>
        <a:accent1>
          <a:srgbClr val="D0600C"/>
        </a:accent1>
        <a:accent2>
          <a:srgbClr val="C6BF36"/>
        </a:accent2>
        <a:accent3>
          <a:srgbClr val="FFFFFF"/>
        </a:accent3>
        <a:accent4>
          <a:srgbClr val="3A0605"/>
        </a:accent4>
        <a:accent5>
          <a:srgbClr val="E4B6AA"/>
        </a:accent5>
        <a:accent6>
          <a:srgbClr val="B3AD30"/>
        </a:accent6>
        <a:hlink>
          <a:srgbClr val="7AAB39"/>
        </a:hlink>
        <a:folHlink>
          <a:srgbClr val="9C5E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066tgp_bamboo_green_v2</Template>
  <TotalTime>1113</TotalTime>
  <Words>715</Words>
  <Application>Microsoft Office PowerPoint</Application>
  <PresentationFormat>화면 슬라이드 쇼(4:3)</PresentationFormat>
  <Paragraphs>312</Paragraphs>
  <Slides>16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066tgp_bamboo_green_v2</vt:lpstr>
      <vt:lpstr>Image</vt:lpstr>
      <vt:lpstr>왜  생태영성 인가?</vt:lpstr>
      <vt:lpstr>Contents</vt:lpstr>
      <vt:lpstr>생태영성</vt:lpstr>
      <vt:lpstr>프란치스코 교황 회칙</vt:lpstr>
      <vt:lpstr>프란치스코 교황 회칙</vt:lpstr>
      <vt:lpstr>창조(창세기1;1-31)</vt:lpstr>
      <vt:lpstr>창조(창세기1;1-31)</vt:lpstr>
      <vt:lpstr>창조(창세기1;1-31)</vt:lpstr>
      <vt:lpstr>창조(창세기1;1-31)</vt:lpstr>
      <vt:lpstr>창조(창세기1;1-31)</vt:lpstr>
      <vt:lpstr>창조의 메커니즘</vt:lpstr>
      <vt:lpstr>창조의 메커니즘</vt:lpstr>
      <vt:lpstr>‘다스림’의 의미</vt:lpstr>
      <vt:lpstr>‘다스림’의 의미</vt:lpstr>
      <vt:lpstr>생태영성</vt:lpstr>
      <vt:lpstr>감사합니다!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 생태영성 인가?</dc:title>
  <dc:creator>predric</dc:creator>
  <cp:lastModifiedBy>predric</cp:lastModifiedBy>
  <cp:revision>128</cp:revision>
  <dcterms:created xsi:type="dcterms:W3CDTF">2019-02-06T15:07:12Z</dcterms:created>
  <dcterms:modified xsi:type="dcterms:W3CDTF">2019-02-10T15:46:14Z</dcterms:modified>
</cp:coreProperties>
</file>