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5" r:id="rId1"/>
  </p:sldMasterIdLst>
  <p:notesMasterIdLst>
    <p:notesMasterId r:id="rId31"/>
  </p:notesMasterIdLst>
  <p:sldIdLst>
    <p:sldId id="256" r:id="rId2"/>
    <p:sldId id="304" r:id="rId3"/>
    <p:sldId id="257" r:id="rId4"/>
    <p:sldId id="307" r:id="rId5"/>
    <p:sldId id="306" r:id="rId6"/>
    <p:sldId id="312" r:id="rId7"/>
    <p:sldId id="314" r:id="rId8"/>
    <p:sldId id="324" r:id="rId9"/>
    <p:sldId id="311" r:id="rId10"/>
    <p:sldId id="308" r:id="rId11"/>
    <p:sldId id="309" r:id="rId12"/>
    <p:sldId id="310" r:id="rId13"/>
    <p:sldId id="315" r:id="rId14"/>
    <p:sldId id="317" r:id="rId15"/>
    <p:sldId id="318" r:id="rId16"/>
    <p:sldId id="319" r:id="rId17"/>
    <p:sldId id="320" r:id="rId18"/>
    <p:sldId id="322" r:id="rId19"/>
    <p:sldId id="321" r:id="rId20"/>
    <p:sldId id="323" r:id="rId21"/>
    <p:sldId id="330" r:id="rId22"/>
    <p:sldId id="327" r:id="rId23"/>
    <p:sldId id="329" r:id="rId24"/>
    <p:sldId id="331" r:id="rId25"/>
    <p:sldId id="332" r:id="rId26"/>
    <p:sldId id="297" r:id="rId27"/>
    <p:sldId id="305" r:id="rId28"/>
    <p:sldId id="333" r:id="rId29"/>
    <p:sldId id="281" r:id="rId30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</p:showPr>
  <p:extLst>
    <p:ext uri="ACF4677E-8BD2-47ae-8A1F-98590045965D">
      <hp:hncThemeShow xmlns:hp="http://schemas.haansoft.com/office/presentation/8.0" xmlns:dsp="http://schemas.microsoft.com/office/drawing/2008/diagram" xmlns:dgm="http://schemas.openxmlformats.org/drawingml/2006/diagram" xmlns:c="http://schemas.openxmlformats.org/drawingml/2006/chart" xmlns="" themeShowType="1" themeSkinType="1" themeTransitionType="1" useThemeTransition="1" byMouseClick="1" attrType="1" dur="200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TxStyle/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806"/>
    <p:restoredTop sz="94645"/>
  </p:normalViewPr>
  <p:slideViewPr>
    <p:cSldViewPr>
      <p:cViewPr varScale="1">
        <p:scale>
          <a:sx n="63" d="100"/>
          <a:sy n="63" d="100"/>
        </p:scale>
        <p:origin x="-1061" y="-67"/>
      </p:cViewPr>
      <p:guideLst>
        <p:guide orient="horz" pos="2159"/>
        <p:guide pos="287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 lang="ko-KR" altLang="en-US"/>
            </a:pPr>
            <a:fld id="{C8EEB5F8-B794-40AB-8755-53EB35ADC56C}" type="datetime1">
              <a:rPr lang="ko-KR" altLang="en-US"/>
              <a:pPr lvl="0">
                <a:defRPr lang="ko-KR" altLang="en-US"/>
              </a:pPr>
              <a:t>2019-01-19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 lang="ko-KR" altLang="en-US"/>
            </a:pPr>
            <a:fld id="{9555830F-9EA9-4651-A6F8-BCF5DAF77AD2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9555830F-9EA9-4651-A6F8-BCF5DAF77AD2}" type="slidenum">
              <a:rPr lang="ko-KR" altLang="en-US"/>
              <a:pPr lvl="0">
                <a:defRPr lang="ko-KR" altLang="en-US"/>
              </a:pPr>
              <a:t>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9555830F-9EA9-4651-A6F8-BCF5DAF77AD2}" type="slidenum">
              <a:rPr lang="ko-KR" altLang="en-US"/>
              <a:pPr lvl="0">
                <a:defRPr lang="ko-KR" altLang="en-US"/>
              </a:pPr>
              <a:t>11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9555830F-9EA9-4651-A6F8-BCF5DAF77AD2}" type="slidenum">
              <a:rPr lang="ko-KR" altLang="en-US"/>
              <a:pPr lvl="0">
                <a:defRPr lang="ko-KR" altLang="en-US"/>
              </a:pPr>
              <a:t>12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9555830F-9EA9-4651-A6F8-BCF5DAF77AD2}" type="slidenum">
              <a:rPr lang="ko-KR" altLang="en-US"/>
              <a:pPr lvl="0">
                <a:defRPr lang="ko-KR" altLang="en-US"/>
              </a:pPr>
              <a:t>13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9555830F-9EA9-4651-A6F8-BCF5DAF77AD2}" type="slidenum">
              <a:rPr lang="ko-KR" altLang="en-US"/>
              <a:pPr lvl="0">
                <a:defRPr lang="ko-KR" altLang="en-US"/>
              </a:pPr>
              <a:t>14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9555830F-9EA9-4651-A6F8-BCF5DAF77AD2}" type="slidenum">
              <a:rPr lang="ko-KR" altLang="en-US"/>
              <a:pPr lvl="0">
                <a:defRPr lang="ko-KR" altLang="en-US"/>
              </a:pPr>
              <a:t>15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9555830F-9EA9-4651-A6F8-BCF5DAF77AD2}" type="slidenum">
              <a:rPr lang="ko-KR" altLang="en-US"/>
              <a:pPr lvl="0">
                <a:defRPr lang="ko-KR" altLang="en-US"/>
              </a:pPr>
              <a:t>16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9555830F-9EA9-4651-A6F8-BCF5DAF77AD2}" type="slidenum">
              <a:rPr lang="ko-KR" altLang="en-US"/>
              <a:pPr lvl="0">
                <a:defRPr lang="ko-KR" altLang="en-US"/>
              </a:pPr>
              <a:t>17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9555830F-9EA9-4651-A6F8-BCF5DAF77AD2}" type="slidenum">
              <a:rPr lang="ko-KR" altLang="en-US"/>
              <a:pPr lvl="0">
                <a:defRPr lang="ko-KR" altLang="en-US"/>
              </a:pPr>
              <a:t>18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9555830F-9EA9-4651-A6F8-BCF5DAF77AD2}" type="slidenum">
              <a:rPr lang="ko-KR" altLang="en-US"/>
              <a:pPr lvl="0">
                <a:defRPr lang="ko-KR" altLang="en-US"/>
              </a:pPr>
              <a:t>19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9555830F-9EA9-4651-A6F8-BCF5DAF77AD2}" type="slidenum">
              <a:rPr lang="ko-KR" altLang="en-US"/>
              <a:pPr lvl="0">
                <a:defRPr lang="ko-KR" altLang="en-US"/>
              </a:pPr>
              <a:t>20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9555830F-9EA9-4651-A6F8-BCF5DAF77AD2}" type="slidenum">
              <a:rPr lang="ko-KR" altLang="en-US"/>
              <a:pPr lvl="0">
                <a:defRPr lang="ko-KR" altLang="en-US"/>
              </a:pPr>
              <a:t>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9555830F-9EA9-4651-A6F8-BCF5DAF77AD2}" type="slidenum">
              <a:rPr lang="ko-KR" altLang="en-US"/>
              <a:pPr lvl="0">
                <a:defRPr lang="ko-KR" altLang="en-US"/>
              </a:pPr>
              <a:t>21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9555830F-9EA9-4651-A6F8-BCF5DAF77AD2}" type="slidenum">
              <a:rPr lang="ko-KR" altLang="en-US"/>
              <a:pPr lvl="0">
                <a:defRPr lang="ko-KR" altLang="en-US"/>
              </a:pPr>
              <a:t>22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9555830F-9EA9-4651-A6F8-BCF5DAF77AD2}" type="slidenum">
              <a:rPr lang="ko-KR" altLang="en-US"/>
              <a:pPr lvl="0">
                <a:defRPr lang="ko-KR" altLang="en-US"/>
              </a:pPr>
              <a:t>23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9555830F-9EA9-4651-A6F8-BCF5DAF77AD2}" type="slidenum">
              <a:rPr lang="ko-KR" altLang="en-US"/>
              <a:pPr lvl="0">
                <a:defRPr lang="ko-KR" altLang="en-US"/>
              </a:pPr>
              <a:t>24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9555830F-9EA9-4651-A6F8-BCF5DAF77AD2}" type="slidenum">
              <a:rPr lang="ko-KR" altLang="en-US"/>
              <a:pPr lvl="0">
                <a:defRPr lang="ko-KR" altLang="en-US"/>
              </a:pPr>
              <a:t>25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9555830F-9EA9-4651-A6F8-BCF5DAF77AD2}" type="slidenum">
              <a:rPr lang="ko-KR" altLang="en-US"/>
              <a:pPr lvl="0">
                <a:defRPr lang="ko-KR" altLang="en-US"/>
              </a:pPr>
              <a:t>26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9555830F-9EA9-4651-A6F8-BCF5DAF77AD2}" type="slidenum">
              <a:rPr lang="ko-KR" altLang="en-US"/>
              <a:pPr lvl="0">
                <a:defRPr lang="ko-KR" altLang="en-US"/>
              </a:pPr>
              <a:t>27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9555830F-9EA9-4651-A6F8-BCF5DAF77AD2}" type="slidenum">
              <a:rPr lang="ko-KR" altLang="en-US"/>
              <a:pPr lvl="0">
                <a:defRPr lang="ko-KR" altLang="en-US"/>
              </a:pPr>
              <a:t>28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9555830F-9EA9-4651-A6F8-BCF5DAF77AD2}" type="slidenum">
              <a:rPr lang="ko-KR" altLang="en-US"/>
              <a:pPr lvl="0">
                <a:defRPr lang="ko-KR" altLang="en-US"/>
              </a:pPr>
              <a:t>29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9555830F-9EA9-4651-A6F8-BCF5DAF77AD2}" type="slidenum">
              <a:rPr lang="ko-KR" altLang="en-US"/>
              <a:pPr lvl="0">
                <a:defRPr lang="ko-KR" altLang="en-US"/>
              </a:pPr>
              <a:t>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9555830F-9EA9-4651-A6F8-BCF5DAF77AD2}" type="slidenum">
              <a:rPr lang="ko-KR" altLang="en-US"/>
              <a:pPr lvl="0">
                <a:defRPr lang="ko-KR" altLang="en-US"/>
              </a:pPr>
              <a:t>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9555830F-9EA9-4651-A6F8-BCF5DAF77AD2}" type="slidenum">
              <a:rPr lang="ko-KR" altLang="en-US"/>
              <a:pPr lvl="0">
                <a:defRPr lang="ko-KR" altLang="en-US"/>
              </a:pPr>
              <a:t>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9555830F-9EA9-4651-A6F8-BCF5DAF77AD2}" type="slidenum">
              <a:rPr lang="ko-KR" altLang="en-US"/>
              <a:pPr lvl="0">
                <a:defRPr lang="ko-KR" altLang="en-US"/>
              </a:pPr>
              <a:t>7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9555830F-9EA9-4651-A6F8-BCF5DAF77AD2}" type="slidenum">
              <a:rPr lang="ko-KR" altLang="en-US"/>
              <a:pPr lvl="0">
                <a:defRPr lang="ko-KR" altLang="en-US"/>
              </a:pPr>
              <a:t>8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9555830F-9EA9-4651-A6F8-BCF5DAF77AD2}" type="slidenum">
              <a:rPr lang="ko-KR" altLang="en-US"/>
              <a:pPr lvl="0">
                <a:defRPr lang="ko-KR" altLang="en-US"/>
              </a:pPr>
              <a:t>9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9555830F-9EA9-4651-A6F8-BCF5DAF77AD2}" type="slidenum">
              <a:rPr lang="ko-KR" altLang="en-US"/>
              <a:pPr lvl="0">
                <a:defRPr lang="ko-KR" altLang="en-US"/>
              </a:pPr>
              <a:t>10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42910" y="2571745"/>
            <a:ext cx="7772400" cy="1000133"/>
          </a:xfrm>
        </p:spPr>
        <p:txBody>
          <a:bodyPr/>
          <a:lstStyle>
            <a:lvl1pPr algn="ctr">
              <a:defRPr sz="440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00100" y="3929066"/>
            <a:ext cx="7129490" cy="1143008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572264" y="6356350"/>
            <a:ext cx="2133600" cy="365125"/>
          </a:xfrm>
        </p:spPr>
        <p:txBody>
          <a:bodyPr/>
          <a:lstStyle>
            <a:lvl1pPr algn="r">
              <a:defRPr/>
            </a:lvl1pPr>
          </a:lstStyle>
          <a:p>
            <a:fld id="{D9990898-D9F9-41C9-90F1-AD9B34B304D3}" type="datetimeFigureOut">
              <a:rPr lang="ko-KR" altLang="en-US" smtClean="0"/>
              <a:pPr/>
              <a:t>2019-01-19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28596" y="6356351"/>
            <a:ext cx="2214578" cy="365125"/>
          </a:xfrm>
        </p:spPr>
        <p:txBody>
          <a:bodyPr/>
          <a:lstStyle>
            <a:lvl1pPr algn="l">
              <a:defRPr/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3438532" y="6356350"/>
            <a:ext cx="2133600" cy="365125"/>
          </a:xfrm>
        </p:spPr>
        <p:txBody>
          <a:bodyPr/>
          <a:lstStyle>
            <a:lvl1pPr algn="ctr">
              <a:defRPr/>
            </a:lvl1pPr>
          </a:lstStyle>
          <a:p>
            <a:fld id="{871F620F-2F9A-4E6D-9439-05881CD43FB0}" type="slidenum">
              <a:rPr lang="ko-KR" altLang="en-US" smtClean="0"/>
              <a:pPr/>
              <a:t>‹#›</a:t>
            </a:fld>
            <a:endParaRPr lang="ko-KR" altLang="en-US"/>
          </a:p>
        </p:txBody>
      </p:sp>
      <p:cxnSp>
        <p:nvCxnSpPr>
          <p:cNvPr id="12" name="직선 연결선 11"/>
          <p:cNvCxnSpPr/>
          <p:nvPr/>
        </p:nvCxnSpPr>
        <p:spPr>
          <a:xfrm>
            <a:off x="1285852" y="3643314"/>
            <a:ext cx="6500858" cy="1588"/>
          </a:xfrm>
          <a:prstGeom prst="line">
            <a:avLst/>
          </a:prstGeom>
          <a:noFill/>
          <a:ln w="38100" cap="rnd" cmpd="sng" algn="ctr">
            <a:solidFill>
              <a:schemeClr val="tx2">
                <a:shade val="75000"/>
              </a:schemeClr>
            </a:solidFill>
            <a:prstDash val="sysDot"/>
          </a:ln>
          <a:effectLst>
            <a:outerShdw blurRad="50800" dist="25400" dir="2400000" algn="tl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15328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115328" cy="4525963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90898-D9F9-41C9-90F1-AD9B34B304D3}" type="datetimeFigureOut">
              <a:rPr lang="ko-KR" altLang="en-US" smtClean="0"/>
              <a:pPr/>
              <a:t>2019-01-19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F620F-2F9A-4E6D-9439-05881CD43FB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072330" y="785795"/>
            <a:ext cx="928694" cy="5494340"/>
          </a:xfrm>
        </p:spPr>
        <p:txBody>
          <a:bodyPr vert="eaVert"/>
          <a:lstStyle>
            <a:lvl1pPr algn="ctr"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500034" y="1071546"/>
            <a:ext cx="6472254" cy="5143538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90898-D9F9-41C9-90F1-AD9B34B304D3}" type="datetimeFigureOut">
              <a:rPr lang="ko-KR" altLang="en-US" smtClean="0"/>
              <a:pPr/>
              <a:t>2019-01-19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F620F-2F9A-4E6D-9439-05881CD43FB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6829444" cy="928686"/>
          </a:xfrm>
        </p:spPr>
        <p:txBody>
          <a:bodyPr/>
          <a:lstStyle>
            <a:lvl1pPr>
              <a:defRPr sz="400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90898-D9F9-41C9-90F1-AD9B34B304D3}" type="datetimeFigureOut">
              <a:rPr lang="ko-KR" altLang="en-US" smtClean="0"/>
              <a:pPr/>
              <a:t>2019-01-19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F620F-2F9A-4E6D-9439-05881CD43FB0}" type="slidenum">
              <a:rPr lang="ko-KR" altLang="en-US" smtClean="0"/>
              <a:pPr/>
              <a:t>‹#›</a:t>
            </a:fld>
            <a:endParaRPr lang="ko-KR" altLang="en-US"/>
          </a:p>
        </p:txBody>
      </p:sp>
      <p:cxnSp>
        <p:nvCxnSpPr>
          <p:cNvPr id="8" name="직선 연결선 7"/>
          <p:cNvCxnSpPr/>
          <p:nvPr/>
        </p:nvCxnSpPr>
        <p:spPr>
          <a:xfrm>
            <a:off x="500034" y="1357298"/>
            <a:ext cx="6786610" cy="1588"/>
          </a:xfrm>
          <a:prstGeom prst="line">
            <a:avLst/>
          </a:prstGeom>
          <a:noFill/>
          <a:ln w="38100" cap="rnd" cmpd="sng" algn="ctr">
            <a:solidFill>
              <a:srgbClr val="FBFEC6">
                <a:shade val="75000"/>
              </a:srgbClr>
            </a:solidFill>
            <a:prstDash val="sysDot"/>
          </a:ln>
          <a:effectLst>
            <a:outerShdw blurRad="50800" dist="25400" dir="2400000" algn="tl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28596" y="3786190"/>
            <a:ext cx="8286808" cy="857256"/>
          </a:xfrm>
        </p:spPr>
        <p:txBody>
          <a:bodyPr anchor="ctr"/>
          <a:lstStyle>
            <a:lvl1pPr algn="l">
              <a:defRPr sz="4400" b="1" cap="all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00034" y="4857760"/>
            <a:ext cx="8215370" cy="1214446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90898-D9F9-41C9-90F1-AD9B34B304D3}" type="datetimeFigureOut">
              <a:rPr lang="ko-KR" altLang="en-US" smtClean="0"/>
              <a:pPr/>
              <a:t>2019-01-19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F620F-2F9A-4E6D-9439-05881CD43FB0}" type="slidenum">
              <a:rPr lang="ko-KR" altLang="en-US" smtClean="0"/>
              <a:pPr/>
              <a:t>‹#›</a:t>
            </a:fld>
            <a:endParaRPr lang="ko-KR" altLang="en-US"/>
          </a:p>
        </p:txBody>
      </p:sp>
      <p:cxnSp>
        <p:nvCxnSpPr>
          <p:cNvPr id="8" name="직선 연결선 7"/>
          <p:cNvCxnSpPr/>
          <p:nvPr/>
        </p:nvCxnSpPr>
        <p:spPr>
          <a:xfrm flipV="1">
            <a:off x="513495" y="4714884"/>
            <a:ext cx="8201909" cy="29261"/>
          </a:xfrm>
          <a:prstGeom prst="line">
            <a:avLst/>
          </a:prstGeom>
          <a:noFill/>
          <a:ln w="38100" cap="rnd" cmpd="sng" algn="ctr">
            <a:solidFill>
              <a:srgbClr val="FBFEC6">
                <a:shade val="75000"/>
              </a:srgbClr>
            </a:solidFill>
            <a:prstDash val="sysDot"/>
          </a:ln>
          <a:effectLst>
            <a:outerShdw blurRad="50800" dist="25400" dir="2400000" algn="tl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428612"/>
            <a:ext cx="8229600" cy="1143000"/>
          </a:xfrm>
        </p:spPr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90898-D9F9-41C9-90F1-AD9B34B304D3}" type="datetimeFigureOut">
              <a:rPr lang="ko-KR" altLang="en-US" smtClean="0"/>
              <a:pPr/>
              <a:t>2019-01-19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F620F-2F9A-4E6D-9439-05881CD43FB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00034" y="5354646"/>
            <a:ext cx="4041648" cy="639762"/>
          </a:xfrm>
          <a:prstGeom prst="roundRect">
            <a:avLst>
              <a:gd name="adj" fmla="val 0"/>
            </a:avLst>
          </a:prstGeom>
          <a:noFill/>
          <a:ln w="19050">
            <a:noFill/>
            <a:prstDash val="sysDot"/>
          </a:ln>
          <a:scene3d>
            <a:camera prst="orthographicFront"/>
            <a:lightRig rig="threePt" dir="t"/>
          </a:scene3d>
          <a:sp3d>
            <a:contourClr>
              <a:schemeClr val="tx2"/>
            </a:contourClr>
          </a:sp3d>
        </p:spPr>
        <p:txBody>
          <a:bodyPr anchor="ctr"/>
          <a:lstStyle>
            <a:lvl1pPr marL="0" indent="0" algn="ctr">
              <a:buNone/>
              <a:defRPr sz="2400" b="1"/>
            </a:lvl1pPr>
            <a:lvl2pPr marL="457200" indent="0" algn="ctr">
              <a:buNone/>
              <a:defRPr sz="2000" b="1"/>
            </a:lvl2pPr>
            <a:lvl3pPr marL="914400" indent="0" algn="ctr">
              <a:buNone/>
              <a:defRPr sz="1800" b="1"/>
            </a:lvl3pPr>
            <a:lvl4pPr marL="1371600" indent="0" algn="ctr">
              <a:buNone/>
              <a:defRPr sz="1600" b="1"/>
            </a:lvl4pPr>
            <a:lvl5pPr marL="1828800" indent="0" algn="ctr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0034" y="1571612"/>
            <a:ext cx="4040188" cy="378621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87860" y="5357826"/>
            <a:ext cx="4041648" cy="639762"/>
          </a:xfrm>
          <a:prstGeom prst="roundRect">
            <a:avLst>
              <a:gd name="adj" fmla="val 0"/>
            </a:avLst>
          </a:prstGeom>
          <a:noFill/>
          <a:ln w="19050">
            <a:noFill/>
            <a:prstDash val="sysDot"/>
          </a:ln>
          <a:scene3d>
            <a:camera prst="orthographicFront"/>
            <a:lightRig rig="threePt" dir="t"/>
          </a:scene3d>
          <a:sp3d>
            <a:contourClr>
              <a:schemeClr val="tx2"/>
            </a:contourClr>
          </a:sp3d>
        </p:spPr>
        <p:txBody>
          <a:bodyPr anchor="ctr"/>
          <a:lstStyle>
            <a:lvl1pPr marL="0" indent="0" algn="ctr">
              <a:buNone/>
              <a:defRPr sz="2400" b="1"/>
            </a:lvl1pPr>
            <a:lvl2pPr marL="457200" indent="0" algn="ctr">
              <a:buNone/>
              <a:defRPr sz="2000" b="1"/>
            </a:lvl2pPr>
            <a:lvl3pPr marL="914400" indent="0" algn="ctr">
              <a:buNone/>
              <a:defRPr sz="1800" b="1"/>
            </a:lvl3pPr>
            <a:lvl4pPr marL="1371600" indent="0" algn="ctr">
              <a:buNone/>
              <a:defRPr sz="1600" b="1"/>
            </a:lvl4pPr>
            <a:lvl5pPr marL="1828800" indent="0" algn="ctr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87860" y="1571612"/>
            <a:ext cx="4041775" cy="378621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90898-D9F9-41C9-90F1-AD9B34B304D3}" type="datetimeFigureOut">
              <a:rPr lang="ko-KR" altLang="en-US" smtClean="0"/>
              <a:pPr/>
              <a:t>2019-01-19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F620F-2F9A-4E6D-9439-05881CD43FB0}" type="slidenum">
              <a:rPr lang="ko-KR" altLang="en-US" smtClean="0"/>
              <a:pPr/>
              <a:t>‹#›</a:t>
            </a:fld>
            <a:endParaRPr lang="ko-KR" altLang="en-US"/>
          </a:p>
        </p:txBody>
      </p:sp>
      <p:cxnSp>
        <p:nvCxnSpPr>
          <p:cNvPr id="11" name="직선 연결선 10"/>
          <p:cNvCxnSpPr/>
          <p:nvPr/>
        </p:nvCxnSpPr>
        <p:spPr>
          <a:xfrm>
            <a:off x="500034" y="6215082"/>
            <a:ext cx="8143932" cy="1588"/>
          </a:xfrm>
          <a:prstGeom prst="line">
            <a:avLst/>
          </a:prstGeom>
          <a:noFill/>
          <a:ln w="38100" cap="rnd" cmpd="sng" algn="ctr">
            <a:solidFill>
              <a:srgbClr val="FBFEC6">
                <a:shade val="75000"/>
              </a:srgbClr>
            </a:solidFill>
            <a:prstDash val="sysDot"/>
          </a:ln>
          <a:effectLst>
            <a:outerShdw blurRad="50800" dist="25400" dir="2400000" algn="tl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90898-D9F9-41C9-90F1-AD9B34B304D3}" type="datetimeFigureOut">
              <a:rPr lang="ko-KR" altLang="en-US" smtClean="0"/>
              <a:pPr/>
              <a:t>2019-01-19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F620F-2F9A-4E6D-9439-05881CD43FB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90898-D9F9-41C9-90F1-AD9B34B304D3}" type="datetimeFigureOut">
              <a:rPr lang="ko-KR" altLang="en-US" smtClean="0"/>
              <a:pPr/>
              <a:t>2019-01-19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F620F-2F9A-4E6D-9439-05881CD43FB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00034" y="1357299"/>
            <a:ext cx="7572428" cy="3643339"/>
          </a:xfrm>
        </p:spPr>
        <p:txBody>
          <a:bodyPr/>
          <a:lstStyle>
            <a:lvl1pPr>
              <a:defRPr sz="24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7643866" cy="642942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2114" y="5072074"/>
            <a:ext cx="8151852" cy="105409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90898-D9F9-41C9-90F1-AD9B34B304D3}" type="datetimeFigureOut">
              <a:rPr lang="ko-KR" altLang="en-US" smtClean="0"/>
              <a:pPr/>
              <a:t>2019-01-19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F620F-2F9A-4E6D-9439-05881CD43FB0}" type="slidenum">
              <a:rPr lang="ko-KR" altLang="en-US" smtClean="0"/>
              <a:pPr/>
              <a:t>‹#›</a:t>
            </a:fld>
            <a:endParaRPr lang="ko-KR" altLang="en-US"/>
          </a:p>
        </p:txBody>
      </p:sp>
      <p:cxnSp>
        <p:nvCxnSpPr>
          <p:cNvPr id="9" name="직선 연결선 8"/>
          <p:cNvCxnSpPr/>
          <p:nvPr/>
        </p:nvCxnSpPr>
        <p:spPr>
          <a:xfrm>
            <a:off x="500034" y="1214422"/>
            <a:ext cx="7572428" cy="1588"/>
          </a:xfrm>
          <a:prstGeom prst="line">
            <a:avLst/>
          </a:prstGeom>
          <a:noFill/>
          <a:ln w="38100" cap="rnd" cmpd="sng" algn="ctr">
            <a:solidFill>
              <a:srgbClr val="FBFEC6">
                <a:shade val="75000"/>
              </a:srgbClr>
            </a:solidFill>
            <a:prstDash val="sysDot"/>
          </a:ln>
          <a:effectLst>
            <a:outerShdw blurRad="50800" dist="25400" dir="2400000" algn="tl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43042" y="428604"/>
            <a:ext cx="4500594" cy="566738"/>
          </a:xfrm>
        </p:spPr>
        <p:txBody>
          <a:bodyPr anchor="ctr"/>
          <a:lstStyle>
            <a:lvl1pPr algn="l">
              <a:defRPr sz="2000" b="1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500298" y="5500702"/>
            <a:ext cx="5214974" cy="714380"/>
          </a:xfrm>
        </p:spPr>
        <p:txBody>
          <a:bodyPr/>
          <a:lstStyle>
            <a:lvl1pPr marL="0" indent="0" algn="l">
              <a:buNone/>
              <a:defRPr sz="1400"/>
            </a:lvl1pPr>
            <a:lvl2pPr marL="457200" indent="0" algn="l">
              <a:buNone/>
              <a:defRPr sz="1200"/>
            </a:lvl2pPr>
            <a:lvl3pPr marL="914400" indent="0" algn="l">
              <a:buNone/>
              <a:defRPr sz="1000"/>
            </a:lvl3pPr>
            <a:lvl4pPr marL="1371600" indent="0" algn="l">
              <a:buNone/>
              <a:defRPr sz="900"/>
            </a:lvl4pPr>
            <a:lvl5pPr marL="1828800" indent="0" algn="l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90898-D9F9-41C9-90F1-AD9B34B304D3}" type="datetimeFigureOut">
              <a:rPr lang="ko-KR" altLang="en-US" smtClean="0"/>
              <a:pPr/>
              <a:t>2019-01-19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F620F-2F9A-4E6D-9439-05881CD43FB0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2" name="그림 개체 틀 11"/>
          <p:cNvSpPr>
            <a:spLocks noGrp="1"/>
          </p:cNvSpPr>
          <p:nvPr>
            <p:ph type="pic" sz="quarter" idx="1"/>
          </p:nvPr>
        </p:nvSpPr>
        <p:spPr>
          <a:xfrm>
            <a:off x="1785918" y="1000108"/>
            <a:ext cx="5857875" cy="4429125"/>
          </a:xfrm>
          <a:prstGeom prst="snip2DiagRect">
            <a:avLst>
              <a:gd name="adj1" fmla="val 0"/>
              <a:gd name="adj2" fmla="val 16667"/>
            </a:avLst>
          </a:prstGeom>
          <a:solidFill>
            <a:schemeClr val="bg2">
              <a:shade val="50000"/>
            </a:schemeClr>
          </a:solidFill>
          <a:ln w="76200">
            <a:solidFill>
              <a:schemeClr val="bg2">
                <a:tint val="60000"/>
              </a:schemeClr>
            </a:solidFill>
          </a:ln>
        </p:spPr>
        <p:txBody>
          <a:bodyPr/>
          <a:lstStyle/>
          <a:p>
            <a:r>
              <a:rPr kumimoji="0" lang="ko-KR" altLang="en-US" smtClean="0"/>
              <a:t>그림을 추가하려면 아이콘을 클릭하십시오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6829444" cy="857248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85804" y="1500174"/>
            <a:ext cx="8229600" cy="462599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572264" y="6357958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fld id="{D9990898-D9F9-41C9-90F1-AD9B34B304D3}" type="datetimeFigureOut">
              <a:rPr lang="ko-KR" altLang="en-US" smtClean="0"/>
              <a:pPr/>
              <a:t>2019-01-19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61954" y="6356351"/>
            <a:ext cx="2681286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4143372" y="6356351"/>
            <a:ext cx="1114404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fld id="{871F620F-2F9A-4E6D-9439-05881CD43FB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/>
  <p:txStyles>
    <p:titleStyle>
      <a:lvl1pPr algn="l" rtl="0" eaLnBrk="1" latinLnBrk="1" hangingPunct="1">
        <a:spcBef>
          <a:spcPct val="0"/>
        </a:spcBef>
        <a:buNone/>
        <a:defRPr kumimoji="0" sz="4000" b="0" kern="1200"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5400000" scaled="1"/>
            <a:tileRect/>
          </a:gradFill>
          <a:effectLst>
            <a:innerShdw blurRad="50800" dist="50800" dir="13500000">
              <a:srgbClr val="000000">
                <a:alpha val="80000"/>
              </a:srgbClr>
            </a:innerShdw>
          </a:effectLst>
          <a:latin typeface="+mj-ea"/>
          <a:ea typeface="+mj-ea"/>
          <a:cs typeface="HY견고딕"/>
        </a:defRPr>
      </a:lvl1pPr>
      <a:lvl2pPr eaLnBrk="1" latinLnBrk="1" hangingPunct="1">
        <a:defRPr kumimoji="0">
          <a:solidFill>
            <a:schemeClr val="tx2"/>
          </a:solidFill>
        </a:defRPr>
      </a:lvl2pPr>
      <a:lvl3pPr eaLnBrk="1" latinLnBrk="1" hangingPunct="1">
        <a:defRPr kumimoji="0">
          <a:solidFill>
            <a:schemeClr val="tx2"/>
          </a:solidFill>
        </a:defRPr>
      </a:lvl3pPr>
      <a:lvl4pPr eaLnBrk="1" latinLnBrk="1" hangingPunct="1">
        <a:defRPr kumimoji="0">
          <a:solidFill>
            <a:schemeClr val="tx2"/>
          </a:solidFill>
        </a:defRPr>
      </a:lvl4pPr>
      <a:lvl5pPr eaLnBrk="1" latinLnBrk="1" hangingPunct="1">
        <a:defRPr kumimoji="0">
          <a:solidFill>
            <a:schemeClr val="tx2"/>
          </a:solidFill>
        </a:defRPr>
      </a:lvl5pPr>
      <a:lvl6pPr eaLnBrk="1" latinLnBrk="1" hangingPunct="1">
        <a:defRPr kumimoji="0">
          <a:solidFill>
            <a:schemeClr val="tx2"/>
          </a:solidFill>
        </a:defRPr>
      </a:lvl6pPr>
      <a:lvl7pPr eaLnBrk="1" latinLnBrk="1" hangingPunct="1">
        <a:defRPr kumimoji="0">
          <a:solidFill>
            <a:schemeClr val="tx2"/>
          </a:solidFill>
        </a:defRPr>
      </a:lvl7pPr>
      <a:lvl8pPr eaLnBrk="1" latinLnBrk="1" hangingPunct="1">
        <a:defRPr kumimoji="0">
          <a:solidFill>
            <a:schemeClr val="tx2"/>
          </a:solidFill>
        </a:defRPr>
      </a:lvl8pPr>
      <a:lvl9pPr eaLnBrk="1" latinLnBrk="1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1" hangingPunct="1">
        <a:spcBef>
          <a:spcPct val="20000"/>
        </a:spcBef>
        <a:buClr>
          <a:schemeClr val="accent2"/>
        </a:buClr>
        <a:buFont typeface="Wingdings 2"/>
        <a:buChar char="õ"/>
        <a:defRPr kumimoji="0" sz="3200" kern="1200">
          <a:solidFill>
            <a:schemeClr val="tx1"/>
          </a:solidFill>
          <a:latin typeface="+mn-ea"/>
          <a:ea typeface="+mn-ea"/>
          <a:cs typeface="맑은 고딕"/>
        </a:defRPr>
      </a:lvl1pPr>
      <a:lvl2pPr marL="742950" indent="-285750" algn="l" rtl="0" eaLnBrk="1" latinLnBrk="1" hangingPunct="1">
        <a:spcBef>
          <a:spcPct val="20000"/>
        </a:spcBef>
        <a:buClr>
          <a:schemeClr val="accent1"/>
        </a:buClr>
        <a:buSzPct val="90000"/>
        <a:buFont typeface="Wingdings 2"/>
        <a:buChar char="â"/>
        <a:defRPr kumimoji="0" sz="2800" kern="1200">
          <a:solidFill>
            <a:schemeClr val="tx1"/>
          </a:solidFill>
          <a:latin typeface="+mn-ea"/>
          <a:ea typeface="+mn-ea"/>
          <a:cs typeface="맑은 고딕"/>
        </a:defRPr>
      </a:lvl2pPr>
      <a:lvl3pPr marL="1143000" indent="-228600" algn="l" rtl="0" eaLnBrk="1" latinLnBrk="1" hangingPunct="1">
        <a:spcBef>
          <a:spcPct val="20000"/>
        </a:spcBef>
        <a:buClr>
          <a:schemeClr val="accent3"/>
        </a:buClr>
        <a:buSzPct val="85000"/>
        <a:buFont typeface="Wingdings 2"/>
        <a:buChar char="Ý"/>
        <a:defRPr kumimoji="0" sz="2400" kern="1200">
          <a:solidFill>
            <a:schemeClr val="tx1"/>
          </a:solidFill>
          <a:latin typeface="+mn-ea"/>
          <a:ea typeface="+mn-ea"/>
          <a:cs typeface="맑은 고딕"/>
        </a:defRPr>
      </a:lvl3pPr>
      <a:lvl4pPr marL="1600200" indent="-228600" algn="l" rtl="0" eaLnBrk="1" latinLnBrk="1" hangingPunct="1">
        <a:spcBef>
          <a:spcPct val="20000"/>
        </a:spcBef>
        <a:buClr>
          <a:schemeClr val="accent5"/>
        </a:buClr>
        <a:buSzPct val="75000"/>
        <a:buFont typeface="Wingdings 2"/>
        <a:buChar char="×"/>
        <a:defRPr kumimoji="0" sz="2200" kern="1200">
          <a:solidFill>
            <a:schemeClr val="tx1"/>
          </a:solidFill>
          <a:latin typeface="+mn-ea"/>
          <a:ea typeface="+mn-ea"/>
          <a:cs typeface="맑은 고딕"/>
        </a:defRPr>
      </a:lvl4pPr>
      <a:lvl5pPr marL="2057400" indent="-228600" algn="l" rtl="0" eaLnBrk="1" latinLnBrk="1" hangingPunct="1">
        <a:spcBef>
          <a:spcPct val="20000"/>
        </a:spcBef>
        <a:buClr>
          <a:schemeClr val="accent6"/>
        </a:buClr>
        <a:buSzPct val="70000"/>
        <a:buFont typeface="Wingdings 2"/>
        <a:buChar char="Ð"/>
        <a:defRPr kumimoji="0" sz="2000" kern="1200">
          <a:solidFill>
            <a:schemeClr val="tx1"/>
          </a:solidFill>
          <a:latin typeface="+mn-ea"/>
          <a:ea typeface="+mn-ea"/>
          <a:cs typeface="맑은 고딕"/>
        </a:defRPr>
      </a:lvl5pPr>
      <a:lvl6pPr marL="2514600" indent="-228600" algn="l" rtl="0" eaLnBrk="1" latinLnBrk="1" hangingPunct="1">
        <a:spcBef>
          <a:spcPct val="20000"/>
        </a:spcBef>
        <a:buClr>
          <a:schemeClr val="accent4">
            <a:tint val="60000"/>
          </a:schemeClr>
        </a:buClr>
        <a:buSzPct val="60000"/>
        <a:buFont typeface="Wingdings 2"/>
        <a:buChar char="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1" hangingPunct="1">
        <a:spcBef>
          <a:spcPct val="20000"/>
        </a:spcBef>
        <a:buClr>
          <a:schemeClr val="tx2"/>
        </a:buClr>
        <a:buSzPct val="50000"/>
        <a:buFont typeface="Wingdings 2"/>
        <a:buChar char="Ý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1" hangingPunct="1">
        <a:spcBef>
          <a:spcPct val="20000"/>
        </a:spcBef>
        <a:buClr>
          <a:schemeClr val="accent3">
            <a:tint val="60000"/>
          </a:schemeClr>
        </a:buClr>
        <a:buSzPct val="50000"/>
        <a:buFont typeface="Wingdings 2"/>
        <a:buChar char="â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1" hangingPunct="1">
        <a:spcBef>
          <a:spcPct val="20000"/>
        </a:spcBef>
        <a:buClr>
          <a:schemeClr val="accent1">
            <a:tint val="60000"/>
          </a:schemeClr>
        </a:buClr>
        <a:buSzPct val="50000"/>
        <a:buFont typeface="Wingdings 2"/>
        <a:buChar char="â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기후난민_마셜제도_20190118마주로시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2451" cy="5143512"/>
          </a:xfrm>
          <a:prstGeom prst="rect">
            <a:avLst/>
          </a:prstGeom>
        </p:spPr>
      </p:pic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4857752" y="5357826"/>
            <a:ext cx="3714776" cy="1285884"/>
          </a:xfrm>
        </p:spPr>
        <p:txBody>
          <a:bodyPr/>
          <a:lstStyle/>
          <a:p>
            <a:pPr lvl="0">
              <a:defRPr lang="ko-KR" altLang="en-US"/>
            </a:pPr>
            <a:r>
              <a:rPr lang="ko-KR" alt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안성지구 </a:t>
            </a:r>
            <a:r>
              <a:rPr lang="ko-KR" altLang="en-US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생태사도직</a:t>
            </a:r>
            <a:endParaRPr lang="en-US" altLang="ko-KR" b="1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lvl="0">
              <a:defRPr lang="ko-KR" altLang="en-US"/>
            </a:pPr>
            <a:r>
              <a:rPr lang="ko-KR" alt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준비위원회</a:t>
            </a:r>
            <a:endParaRPr lang="ko-KR" altLang="en-US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lvl="0">
              <a:defRPr lang="ko-KR" altLang="en-US"/>
            </a:pPr>
            <a:endParaRPr lang="ko-KR" altLang="en-US" dirty="0"/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000100" y="500042"/>
            <a:ext cx="7215238" cy="949214"/>
          </a:xfrm>
        </p:spPr>
        <p:txBody>
          <a:bodyPr>
            <a:normAutofit/>
          </a:bodyPr>
          <a:lstStyle/>
          <a:p>
            <a:pPr lvl="0">
              <a:defRPr lang="ko-KR" altLang="en-US"/>
            </a:pPr>
            <a:r>
              <a:rPr lang="ko-KR" altLang="en-US" dirty="0" err="1" smtClean="0"/>
              <a:t>생태사도직과</a:t>
            </a:r>
            <a:r>
              <a:rPr lang="ko-KR" altLang="en-US" dirty="0" smtClean="0"/>
              <a:t> 공정무역</a:t>
            </a:r>
            <a:endParaRPr lang="ko-KR" altLang="en-US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4400552" cy="928686"/>
          </a:xfrm>
        </p:spPr>
        <p:txBody>
          <a:bodyPr>
            <a:normAutofit/>
          </a:bodyPr>
          <a:lstStyle/>
          <a:p>
            <a:pPr lvl="0">
              <a:defRPr lang="ko-KR" altLang="en-US"/>
            </a:pPr>
            <a:r>
              <a:rPr lang="ko-KR" alt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공정가격   </a:t>
            </a:r>
            <a:endParaRPr lang="ko-KR" altLang="en-US" b="1" dirty="0">
              <a:solidFill>
                <a:srgbClr val="FFC000"/>
              </a:solidFill>
            </a:endParaRPr>
          </a:p>
        </p:txBody>
      </p:sp>
      <p:pic>
        <p:nvPicPr>
          <p:cNvPr id="6" name="그림 5" descr="R760x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00240"/>
            <a:ext cx="9144000" cy="4028275"/>
          </a:xfrm>
          <a:prstGeom prst="rect">
            <a:avLst/>
          </a:prstGeom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FT_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F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8090" y="1785926"/>
            <a:ext cx="9192090" cy="4714908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7043758" cy="928686"/>
          </a:xfrm>
        </p:spPr>
        <p:txBody>
          <a:bodyPr/>
          <a:lstStyle/>
          <a:p>
            <a:pPr lvl="0">
              <a:defRPr lang="ko-KR" altLang="en-US"/>
            </a:pPr>
            <a:r>
              <a:rPr lang="ko-KR" alt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공정무역의 인증과 인증 마크   </a:t>
            </a:r>
            <a:endParaRPr lang="ko-KR" altLang="en-US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7400948" cy="928686"/>
          </a:xfrm>
        </p:spPr>
        <p:txBody>
          <a:bodyPr/>
          <a:lstStyle/>
          <a:p>
            <a:pPr lvl="0">
              <a:defRPr lang="ko-KR" altLang="en-US"/>
            </a:pPr>
            <a:r>
              <a:rPr lang="ko-KR" alt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공정무역 제품 인증의 </a:t>
            </a:r>
            <a:r>
              <a:rPr lang="ko-KR" altLang="en-US" dirty="0" smtClean="0">
                <a:solidFill>
                  <a:srgbClr val="FFC000"/>
                </a:solidFill>
              </a:rPr>
              <a:t>장점</a:t>
            </a:r>
            <a:r>
              <a:rPr lang="ko-KR" alt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  </a:t>
            </a:r>
            <a:endParaRPr lang="ko-KR" altLang="en-US" b="1" dirty="0">
              <a:solidFill>
                <a:srgbClr val="FFC000"/>
              </a:solidFill>
            </a:endParaRPr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>
          <a:xfrm>
            <a:off x="0" y="1571612"/>
            <a:ext cx="9144000" cy="5072074"/>
          </a:xfrm>
        </p:spPr>
        <p:txBody>
          <a:bodyPr>
            <a:normAutofit fontScale="92500"/>
          </a:bodyPr>
          <a:lstStyle/>
          <a:p>
            <a:pPr lvl="0">
              <a:lnSpc>
                <a:spcPct val="90000"/>
              </a:lnSpc>
              <a:defRPr lang="ko-KR" altLang="en-US"/>
            </a:pPr>
            <a:r>
              <a:rPr lang="en-US" altLang="ko-KR" sz="4324" dirty="0" smtClean="0"/>
              <a:t> </a:t>
            </a:r>
            <a:r>
              <a:rPr lang="en-US" altLang="ko-KR" sz="4324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’</a:t>
            </a:r>
            <a:r>
              <a:rPr lang="ko-KR" altLang="en-US" sz="4324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신뢰의 제도화</a:t>
            </a:r>
            <a:r>
              <a:rPr lang="en-US" altLang="ko-KR" sz="4324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’ </a:t>
            </a:r>
          </a:p>
          <a:p>
            <a:pPr lvl="0">
              <a:lnSpc>
                <a:spcPct val="90000"/>
              </a:lnSpc>
              <a:buNone/>
              <a:defRPr lang="ko-KR" altLang="en-US"/>
            </a:pPr>
            <a:r>
              <a:rPr lang="en-US" altLang="ko-KR" sz="4324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ko-KR" sz="4324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  </a:t>
            </a:r>
            <a:r>
              <a:rPr lang="ko-KR" altLang="en-US" sz="4324" dirty="0" smtClean="0"/>
              <a:t>소비자 신뢰</a:t>
            </a:r>
            <a:r>
              <a:rPr lang="en-US" altLang="ko-KR" sz="4324" dirty="0" smtClean="0"/>
              <a:t>, </a:t>
            </a:r>
            <a:r>
              <a:rPr lang="ko-KR" altLang="en-US" sz="4324" dirty="0" smtClean="0"/>
              <a:t>공동마케팅</a:t>
            </a:r>
            <a:r>
              <a:rPr lang="en-US" altLang="ko-KR" sz="4324" dirty="0" smtClean="0"/>
              <a:t>, </a:t>
            </a:r>
            <a:r>
              <a:rPr lang="ko-KR" altLang="en-US" sz="4324" dirty="0" smtClean="0">
                <a:solidFill>
                  <a:srgbClr val="FFFF00"/>
                </a:solidFill>
              </a:rPr>
              <a:t>일반기업 </a:t>
            </a:r>
            <a:endParaRPr lang="en-US" altLang="ko-KR" sz="4324" dirty="0" smtClean="0">
              <a:solidFill>
                <a:srgbClr val="FFFF00"/>
              </a:solidFill>
            </a:endParaRPr>
          </a:p>
          <a:p>
            <a:pPr lvl="0">
              <a:lnSpc>
                <a:spcPct val="90000"/>
              </a:lnSpc>
              <a:buNone/>
              <a:defRPr lang="ko-KR" altLang="en-US"/>
            </a:pPr>
            <a:r>
              <a:rPr lang="en-US" altLang="ko-KR" sz="4324" dirty="0" smtClean="0">
                <a:solidFill>
                  <a:srgbClr val="FFFF00"/>
                </a:solidFill>
              </a:rPr>
              <a:t> </a:t>
            </a:r>
            <a:r>
              <a:rPr lang="en-US" altLang="ko-KR" sz="4324" dirty="0" smtClean="0">
                <a:solidFill>
                  <a:srgbClr val="FFFF00"/>
                </a:solidFill>
              </a:rPr>
              <a:t>   </a:t>
            </a:r>
            <a:r>
              <a:rPr lang="ko-KR" altLang="en-US" sz="4324" dirty="0" smtClean="0">
                <a:solidFill>
                  <a:srgbClr val="FFFF00"/>
                </a:solidFill>
              </a:rPr>
              <a:t>판매 가능 </a:t>
            </a:r>
            <a:r>
              <a:rPr lang="en-US" altLang="ko-KR" sz="4324" dirty="0" smtClean="0">
                <a:solidFill>
                  <a:srgbClr val="FFFF00"/>
                </a:solidFill>
              </a:rPr>
              <a:t>(</a:t>
            </a:r>
            <a:r>
              <a:rPr lang="ko-KR" altLang="en-US" sz="4324" dirty="0" smtClean="0">
                <a:solidFill>
                  <a:srgbClr val="FFFF00"/>
                </a:solidFill>
              </a:rPr>
              <a:t>누구나</a:t>
            </a:r>
            <a:r>
              <a:rPr lang="en-US" altLang="ko-KR" sz="4324" dirty="0" smtClean="0">
                <a:solidFill>
                  <a:srgbClr val="FFFF00"/>
                </a:solidFill>
              </a:rPr>
              <a:t>,</a:t>
            </a:r>
            <a:r>
              <a:rPr lang="ko-KR" altLang="en-US" sz="4324" dirty="0" smtClean="0">
                <a:solidFill>
                  <a:srgbClr val="FFFF00"/>
                </a:solidFill>
              </a:rPr>
              <a:t> 어디서나 판매</a:t>
            </a:r>
            <a:r>
              <a:rPr lang="en-US" altLang="ko-KR" sz="4324" dirty="0" smtClean="0">
                <a:solidFill>
                  <a:srgbClr val="FFFF00"/>
                </a:solidFill>
              </a:rPr>
              <a:t>)</a:t>
            </a:r>
            <a:r>
              <a:rPr lang="ko-KR" altLang="en-US" sz="4324" dirty="0" smtClean="0">
                <a:solidFill>
                  <a:srgbClr val="FFFF00"/>
                </a:solidFill>
              </a:rPr>
              <a:t> </a:t>
            </a:r>
            <a:r>
              <a:rPr lang="ko-KR" altLang="en-US" sz="1100" dirty="0" smtClean="0">
                <a:solidFill>
                  <a:srgbClr val="FFFF00"/>
                </a:solidFill>
              </a:rPr>
              <a:t> </a:t>
            </a:r>
            <a:endParaRPr lang="ko-KR" altLang="en-US" sz="1100" dirty="0">
              <a:solidFill>
                <a:srgbClr val="FFFF00"/>
              </a:solidFill>
            </a:endParaRPr>
          </a:p>
          <a:p>
            <a:pPr lvl="0">
              <a:lnSpc>
                <a:spcPct val="90000"/>
              </a:lnSpc>
              <a:defRPr lang="ko-KR" altLang="en-US"/>
            </a:pPr>
            <a:r>
              <a:rPr lang="ko-KR" altLang="en-US" sz="4324" dirty="0"/>
              <a:t> </a:t>
            </a:r>
            <a:r>
              <a:rPr lang="ko-KR" altLang="en-US" sz="4324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사회운동의 기준</a:t>
            </a:r>
            <a:r>
              <a:rPr lang="ko-KR" altLang="en-US" sz="4324" dirty="0" smtClean="0"/>
              <a:t>을 충족하는 수단  </a:t>
            </a:r>
            <a:r>
              <a:rPr lang="en-US" altLang="ko-KR" sz="4324" dirty="0" smtClean="0"/>
              <a:t>   </a:t>
            </a:r>
            <a:r>
              <a:rPr lang="ko-KR" altLang="en-US" sz="4324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endParaRPr lang="en-US" altLang="ko-KR" sz="4324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lvl="0">
              <a:lnSpc>
                <a:spcPct val="90000"/>
              </a:lnSpc>
              <a:defRPr lang="ko-KR" altLang="en-US"/>
            </a:pPr>
            <a:r>
              <a:rPr lang="en-US" altLang="ko-KR" sz="4324" dirty="0" smtClean="0"/>
              <a:t> </a:t>
            </a:r>
            <a:r>
              <a:rPr lang="ko-KR" altLang="en-US" sz="4324" dirty="0" smtClean="0"/>
              <a:t>제품 중심 </a:t>
            </a:r>
            <a:r>
              <a:rPr lang="ko-KR" altLang="en-US" sz="4324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가치사슬</a:t>
            </a:r>
            <a:r>
              <a:rPr lang="ko-KR" altLang="en-US" sz="4324" dirty="0" smtClean="0"/>
              <a:t> 표준화  </a:t>
            </a:r>
            <a:r>
              <a:rPr lang="en-US" altLang="ko-KR" sz="4324" dirty="0" smtClean="0"/>
              <a:t>   </a:t>
            </a:r>
          </a:p>
          <a:p>
            <a:pPr lvl="0">
              <a:lnSpc>
                <a:spcPct val="90000"/>
              </a:lnSpc>
              <a:defRPr lang="ko-KR" altLang="en-US"/>
            </a:pPr>
            <a:r>
              <a:rPr lang="ko-KR" altLang="en-US" sz="4324" dirty="0" smtClean="0"/>
              <a:t> </a:t>
            </a:r>
            <a:r>
              <a:rPr lang="ko-KR" altLang="en-US" sz="4324" dirty="0" smtClean="0">
                <a:solidFill>
                  <a:srgbClr val="FFFF00"/>
                </a:solidFill>
              </a:rPr>
              <a:t>공정무역 시장 성장 </a:t>
            </a:r>
            <a:endParaRPr lang="en-US" altLang="ko-KR" sz="4324" dirty="0" smtClean="0">
              <a:solidFill>
                <a:srgbClr val="FFFF00"/>
              </a:solidFill>
            </a:endParaRPr>
          </a:p>
          <a:p>
            <a:pPr lvl="0">
              <a:lnSpc>
                <a:spcPct val="90000"/>
              </a:lnSpc>
              <a:buNone/>
              <a:defRPr lang="ko-KR" altLang="en-US"/>
            </a:pPr>
            <a:r>
              <a:rPr lang="ko-KR" altLang="en-US" sz="4324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  </a:t>
            </a:r>
            <a:r>
              <a:rPr lang="en-US" altLang="ko-KR" sz="4324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(</a:t>
            </a:r>
            <a:r>
              <a:rPr lang="ko-KR" altLang="en-US" sz="4324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판매량과 판매처 </a:t>
            </a:r>
            <a:r>
              <a:rPr lang="ko-KR" altLang="en-US" sz="4324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급증</a:t>
            </a:r>
            <a:r>
              <a:rPr lang="en-US" altLang="ko-KR" sz="4324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)</a:t>
            </a:r>
            <a:r>
              <a:rPr lang="ko-KR" altLang="en-US" sz="4324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 </a:t>
            </a:r>
            <a:r>
              <a:rPr lang="en-US" altLang="ko-KR" sz="4324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endParaRPr lang="en-US" altLang="ko-KR" sz="4324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7400948" cy="928686"/>
          </a:xfrm>
        </p:spPr>
        <p:txBody>
          <a:bodyPr/>
          <a:lstStyle/>
          <a:p>
            <a:pPr lvl="0">
              <a:defRPr lang="ko-KR" altLang="en-US"/>
            </a:pPr>
            <a:r>
              <a:rPr lang="ko-KR" alt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공정무역 제품 인증 </a:t>
            </a:r>
            <a:r>
              <a:rPr lang="ko-KR" altLang="en-US" dirty="0" smtClean="0">
                <a:solidFill>
                  <a:srgbClr val="FFC000"/>
                </a:solidFill>
              </a:rPr>
              <a:t>비판</a:t>
            </a:r>
            <a:r>
              <a:rPr lang="ko-KR" alt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  </a:t>
            </a:r>
            <a:endParaRPr lang="ko-KR" altLang="en-US" b="1" dirty="0">
              <a:solidFill>
                <a:srgbClr val="FFC000"/>
              </a:solidFill>
            </a:endParaRPr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>
          <a:xfrm>
            <a:off x="0" y="1571612"/>
            <a:ext cx="9144000" cy="5072074"/>
          </a:xfrm>
        </p:spPr>
        <p:txBody>
          <a:bodyPr>
            <a:normAutofit fontScale="92500" lnSpcReduction="20000"/>
          </a:bodyPr>
          <a:lstStyle/>
          <a:p>
            <a:pPr lvl="0">
              <a:lnSpc>
                <a:spcPct val="90000"/>
              </a:lnSpc>
              <a:defRPr lang="ko-KR" altLang="en-US"/>
            </a:pPr>
            <a:r>
              <a:rPr lang="en-US" altLang="ko-KR" sz="4324" dirty="0" smtClean="0"/>
              <a:t> </a:t>
            </a:r>
            <a:r>
              <a:rPr lang="en-US" altLang="ko-KR" sz="4324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’</a:t>
            </a:r>
            <a:r>
              <a:rPr lang="ko-KR" altLang="en-US" sz="4324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페어워싱</a:t>
            </a:r>
            <a:r>
              <a:rPr lang="en-US" altLang="ko-KR" sz="4324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(fair-washing)’ </a:t>
            </a:r>
          </a:p>
          <a:p>
            <a:pPr lvl="0">
              <a:lnSpc>
                <a:spcPct val="90000"/>
              </a:lnSpc>
              <a:buNone/>
              <a:defRPr lang="ko-KR" altLang="en-US"/>
            </a:pPr>
            <a:r>
              <a:rPr lang="en-US" altLang="ko-KR" sz="4324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ko-KR" sz="4324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  </a:t>
            </a:r>
            <a:r>
              <a:rPr lang="ko-KR" altLang="en-US" sz="4324" dirty="0" smtClean="0"/>
              <a:t>비윤리적 기업의 이미지 포장 </a:t>
            </a:r>
            <a:r>
              <a:rPr lang="ko-KR" altLang="en-US" sz="4324" dirty="0" smtClean="0"/>
              <a:t> </a:t>
            </a:r>
            <a:r>
              <a:rPr lang="ko-KR" altLang="en-US" sz="1100" dirty="0" smtClean="0"/>
              <a:t> </a:t>
            </a:r>
            <a:endParaRPr lang="ko-KR" altLang="en-US" sz="1100" dirty="0"/>
          </a:p>
          <a:p>
            <a:pPr lvl="0">
              <a:lnSpc>
                <a:spcPct val="90000"/>
              </a:lnSpc>
              <a:defRPr lang="ko-KR" altLang="en-US"/>
            </a:pPr>
            <a:r>
              <a:rPr lang="ko-KR" altLang="en-US" sz="4324" dirty="0"/>
              <a:t> </a:t>
            </a:r>
            <a:r>
              <a:rPr lang="ko-KR" altLang="en-US" sz="4324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선진국 인증기관</a:t>
            </a:r>
            <a:endParaRPr lang="en-US" altLang="ko-KR" sz="4324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lvl="0">
              <a:lnSpc>
                <a:spcPct val="90000"/>
              </a:lnSpc>
              <a:buNone/>
              <a:defRPr lang="ko-KR" altLang="en-US"/>
            </a:pPr>
            <a:r>
              <a:rPr lang="en-US" altLang="ko-KR" sz="4324" dirty="0" smtClean="0"/>
              <a:t> </a:t>
            </a:r>
            <a:r>
              <a:rPr lang="en-US" altLang="ko-KR" sz="4324" dirty="0" smtClean="0"/>
              <a:t>   </a:t>
            </a:r>
            <a:r>
              <a:rPr lang="ko-KR" altLang="en-US" sz="4324" dirty="0" smtClean="0"/>
              <a:t>생산자에게 인증비용 부과</a:t>
            </a:r>
            <a:r>
              <a:rPr lang="en-US" altLang="ko-KR" sz="4324" dirty="0" smtClean="0"/>
              <a:t>, </a:t>
            </a:r>
          </a:p>
          <a:p>
            <a:pPr lvl="0">
              <a:lnSpc>
                <a:spcPct val="90000"/>
              </a:lnSpc>
              <a:buNone/>
              <a:defRPr lang="ko-KR" altLang="en-US"/>
            </a:pPr>
            <a:r>
              <a:rPr lang="en-US" altLang="ko-KR" sz="4324" dirty="0" smtClean="0"/>
              <a:t> </a:t>
            </a:r>
            <a:r>
              <a:rPr lang="en-US" altLang="ko-KR" sz="4324" dirty="0" smtClean="0"/>
              <a:t>   </a:t>
            </a:r>
            <a:r>
              <a:rPr lang="ko-KR" altLang="en-US" sz="4324" dirty="0" smtClean="0"/>
              <a:t>이중 부과    </a:t>
            </a:r>
            <a:r>
              <a:rPr lang="en-US" altLang="ko-KR" sz="4324" dirty="0" smtClean="0"/>
              <a:t>   </a:t>
            </a:r>
            <a:r>
              <a:rPr lang="ko-KR" altLang="en-US" sz="4324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endParaRPr lang="en-US" altLang="ko-KR" sz="4324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lvl="0">
              <a:lnSpc>
                <a:spcPct val="90000"/>
              </a:lnSpc>
              <a:defRPr lang="ko-KR" altLang="en-US"/>
            </a:pPr>
            <a:r>
              <a:rPr lang="en-US" altLang="ko-KR" sz="4324" dirty="0" smtClean="0"/>
              <a:t> </a:t>
            </a:r>
            <a:r>
              <a:rPr lang="ko-KR" altLang="en-US" sz="4324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불평등한</a:t>
            </a:r>
            <a:r>
              <a:rPr lang="ko-KR" altLang="en-US" sz="4324" dirty="0" smtClean="0"/>
              <a:t> </a:t>
            </a:r>
            <a:r>
              <a:rPr lang="ko-KR" altLang="en-US" sz="4324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권력 관계 </a:t>
            </a:r>
            <a:r>
              <a:rPr lang="ko-KR" altLang="en-US" sz="4324" dirty="0" smtClean="0"/>
              <a:t>양산</a:t>
            </a:r>
            <a:r>
              <a:rPr lang="ko-KR" altLang="en-US" sz="4324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endParaRPr lang="en-US" altLang="ko-KR" sz="4324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lvl="0">
              <a:lnSpc>
                <a:spcPct val="90000"/>
              </a:lnSpc>
              <a:buNone/>
              <a:defRPr lang="ko-KR" altLang="en-US"/>
            </a:pPr>
            <a:r>
              <a:rPr lang="en-US" altLang="ko-KR" sz="4324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ko-KR" sz="4324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 </a:t>
            </a:r>
            <a:r>
              <a:rPr lang="en-US" altLang="ko-KR" sz="4324" dirty="0" smtClean="0"/>
              <a:t>→ </a:t>
            </a:r>
            <a:r>
              <a:rPr lang="ko-KR" altLang="en-US" sz="4324" dirty="0" smtClean="0"/>
              <a:t>인증 시스템 참여 거부</a:t>
            </a:r>
            <a:r>
              <a:rPr lang="en-US" altLang="ko-KR" sz="4324" dirty="0" smtClean="0"/>
              <a:t>, </a:t>
            </a:r>
            <a:r>
              <a:rPr lang="ko-KR" altLang="en-US" sz="4324" dirty="0" smtClean="0"/>
              <a:t>직거래</a:t>
            </a:r>
            <a:endParaRPr lang="en-US" altLang="ko-KR" sz="4324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lvl="0">
              <a:lnSpc>
                <a:spcPct val="90000"/>
              </a:lnSpc>
              <a:defRPr lang="ko-KR" altLang="en-US"/>
            </a:pPr>
            <a:r>
              <a:rPr lang="en-US" altLang="ko-KR" sz="4324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ko-KR" altLang="en-US" sz="4324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공정무역 가치 훼손 </a:t>
            </a:r>
            <a:r>
              <a:rPr lang="ko-KR" altLang="en-US" sz="4324" dirty="0" smtClean="0"/>
              <a:t> </a:t>
            </a:r>
            <a:r>
              <a:rPr lang="en-US" altLang="ko-KR" sz="4324" dirty="0" smtClean="0"/>
              <a:t>   </a:t>
            </a:r>
          </a:p>
          <a:p>
            <a:pPr lvl="0">
              <a:lnSpc>
                <a:spcPct val="90000"/>
              </a:lnSpc>
              <a:buNone/>
              <a:defRPr lang="ko-KR" altLang="en-US"/>
            </a:pPr>
            <a:r>
              <a:rPr lang="ko-KR" altLang="en-US" sz="4324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  </a:t>
            </a:r>
            <a:r>
              <a:rPr lang="en-US" altLang="ko-KR" sz="4324" dirty="0" smtClean="0"/>
              <a:t>→ </a:t>
            </a:r>
            <a:r>
              <a:rPr lang="ko-KR" altLang="en-US" sz="4324" dirty="0" smtClean="0"/>
              <a:t>주류화</a:t>
            </a:r>
            <a:r>
              <a:rPr lang="en-US" altLang="ko-KR" sz="4324" dirty="0" smtClean="0"/>
              <a:t>(Mainstreaming)</a:t>
            </a:r>
            <a:r>
              <a:rPr lang="ko-KR" altLang="en-US" sz="4324" dirty="0" smtClean="0"/>
              <a:t> 부작용 </a:t>
            </a:r>
            <a:endParaRPr lang="en-US" altLang="ko-KR" sz="4324" dirty="0" smtClean="0"/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401080" cy="928686"/>
          </a:xfrm>
        </p:spPr>
        <p:txBody>
          <a:bodyPr/>
          <a:lstStyle/>
          <a:p>
            <a:pPr lvl="0">
              <a:defRPr lang="ko-KR" altLang="en-US"/>
            </a:pPr>
            <a:r>
              <a:rPr lang="ko-KR" alt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공정무역에 대한 접근 </a:t>
            </a:r>
            <a:r>
              <a:rPr lang="ko-KR" altLang="en-US" dirty="0" smtClean="0">
                <a:solidFill>
                  <a:srgbClr val="FFC000"/>
                </a:solidFill>
              </a:rPr>
              <a:t>→ 다양화     </a:t>
            </a:r>
            <a:endParaRPr lang="ko-KR" altLang="en-US" b="1" dirty="0">
              <a:solidFill>
                <a:srgbClr val="FFC000"/>
              </a:solidFill>
            </a:endParaRPr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>
          <a:xfrm>
            <a:off x="214282" y="1643050"/>
            <a:ext cx="8929718" cy="5429264"/>
          </a:xfrm>
        </p:spPr>
        <p:txBody>
          <a:bodyPr>
            <a:normAutofit fontScale="92500" lnSpcReduction="20000"/>
          </a:bodyPr>
          <a:lstStyle/>
          <a:p>
            <a:pPr lvl="0">
              <a:lnSpc>
                <a:spcPct val="90000"/>
              </a:lnSpc>
              <a:defRPr lang="ko-KR" altLang="en-US"/>
            </a:pPr>
            <a:r>
              <a:rPr lang="en-US" altLang="ko-KR" sz="4324" dirty="0" smtClean="0"/>
              <a:t> </a:t>
            </a:r>
            <a:r>
              <a:rPr lang="en-US" altLang="ko-KR" sz="4324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’</a:t>
            </a:r>
            <a:r>
              <a:rPr lang="ko-KR" altLang="en-US" sz="4324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급진적 접근</a:t>
            </a:r>
            <a:r>
              <a:rPr lang="en-US" altLang="ko-KR" sz="4324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’</a:t>
            </a:r>
            <a:r>
              <a:rPr lang="ko-KR" altLang="en-US" sz="4324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ko-KR" sz="4324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</a:p>
          <a:p>
            <a:pPr lvl="0">
              <a:lnSpc>
                <a:spcPct val="90000"/>
              </a:lnSpc>
              <a:buNone/>
              <a:defRPr lang="ko-KR" altLang="en-US"/>
            </a:pPr>
            <a:r>
              <a:rPr lang="en-US" altLang="ko-KR" sz="4324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ko-KR" sz="4324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  </a:t>
            </a:r>
            <a:r>
              <a:rPr lang="en-US" altLang="ko-KR" sz="4324" dirty="0" smtClean="0"/>
              <a:t>WFTO </a:t>
            </a:r>
            <a:r>
              <a:rPr lang="ko-KR" altLang="en-US" sz="4324" dirty="0" smtClean="0"/>
              <a:t>네트워크 기반 </a:t>
            </a:r>
            <a:endParaRPr lang="en-US" altLang="ko-KR" sz="4324" dirty="0" smtClean="0"/>
          </a:p>
          <a:p>
            <a:pPr lvl="0">
              <a:lnSpc>
                <a:spcPct val="90000"/>
              </a:lnSpc>
              <a:buNone/>
              <a:defRPr lang="ko-KR" altLang="en-US"/>
            </a:pPr>
            <a:r>
              <a:rPr lang="en-US" altLang="ko-KR" sz="4324" dirty="0" smtClean="0"/>
              <a:t> </a:t>
            </a:r>
            <a:r>
              <a:rPr lang="en-US" altLang="ko-KR" sz="4324" dirty="0" smtClean="0"/>
              <a:t>   </a:t>
            </a:r>
            <a:r>
              <a:rPr lang="ko-KR" altLang="en-US" sz="4324" dirty="0" smtClean="0"/>
              <a:t>공정무역단체간 거래</a:t>
            </a:r>
            <a:endParaRPr lang="en-US" altLang="ko-KR" sz="4324" dirty="0" smtClean="0"/>
          </a:p>
          <a:p>
            <a:pPr lvl="0">
              <a:lnSpc>
                <a:spcPct val="90000"/>
              </a:lnSpc>
              <a:buNone/>
              <a:defRPr lang="ko-KR" altLang="en-US"/>
            </a:pPr>
            <a:r>
              <a:rPr lang="en-US" altLang="ko-KR" sz="4324" dirty="0" smtClean="0"/>
              <a:t> </a:t>
            </a:r>
            <a:r>
              <a:rPr lang="en-US" altLang="ko-KR" sz="4324" dirty="0" smtClean="0"/>
              <a:t>   </a:t>
            </a:r>
            <a:r>
              <a:rPr lang="ko-KR" altLang="en-US" sz="4324" dirty="0" smtClean="0"/>
              <a:t>관행무역 변화 목표 </a:t>
            </a:r>
            <a:endParaRPr lang="en-US" altLang="ko-KR" sz="4324" dirty="0" smtClean="0"/>
          </a:p>
          <a:p>
            <a:pPr lvl="0">
              <a:lnSpc>
                <a:spcPct val="90000"/>
              </a:lnSpc>
              <a:buNone/>
              <a:defRPr lang="ko-KR" altLang="en-US"/>
            </a:pPr>
            <a:r>
              <a:rPr lang="en-US" altLang="ko-KR" sz="4324" dirty="0" smtClean="0"/>
              <a:t>    ’</a:t>
            </a:r>
            <a:r>
              <a:rPr lang="ko-KR" altLang="en-US" sz="4324" dirty="0" smtClean="0"/>
              <a:t>대안적이지만 작은</a:t>
            </a:r>
            <a:r>
              <a:rPr lang="en-US" altLang="ko-KR" sz="4324" dirty="0" smtClean="0"/>
              <a:t>’ </a:t>
            </a:r>
            <a:r>
              <a:rPr lang="ko-KR" altLang="en-US" sz="4324" dirty="0" smtClean="0"/>
              <a:t>길</a:t>
            </a:r>
            <a:r>
              <a:rPr lang="en-US" altLang="ko-KR" sz="4324" dirty="0" smtClean="0"/>
              <a:t>, ‘</a:t>
            </a:r>
            <a:r>
              <a:rPr lang="ko-KR" altLang="en-US" sz="4324" dirty="0" smtClean="0"/>
              <a:t>운동지향</a:t>
            </a:r>
            <a:r>
              <a:rPr lang="en-US" altLang="ko-KR" sz="4324" dirty="0" smtClean="0"/>
              <a:t>’</a:t>
            </a:r>
            <a:r>
              <a:rPr lang="ko-KR" altLang="en-US" sz="4324" dirty="0" smtClean="0"/>
              <a:t>   </a:t>
            </a:r>
            <a:r>
              <a:rPr lang="ko-KR" altLang="en-US" sz="4324" dirty="0" smtClean="0"/>
              <a:t> </a:t>
            </a:r>
            <a:r>
              <a:rPr lang="ko-KR" altLang="en-US" sz="1100" dirty="0" smtClean="0"/>
              <a:t> </a:t>
            </a:r>
            <a:endParaRPr lang="ko-KR" altLang="en-US" sz="1100" dirty="0"/>
          </a:p>
          <a:p>
            <a:pPr lvl="0">
              <a:lnSpc>
                <a:spcPct val="90000"/>
              </a:lnSpc>
              <a:defRPr lang="ko-KR" altLang="en-US"/>
            </a:pPr>
            <a:r>
              <a:rPr lang="ko-KR" altLang="en-US" sz="4324" dirty="0"/>
              <a:t> </a:t>
            </a:r>
            <a:r>
              <a:rPr lang="en-US" altLang="ko-KR" sz="4324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’</a:t>
            </a:r>
            <a:r>
              <a:rPr lang="ko-KR" altLang="en-US" sz="4324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실용적 접근</a:t>
            </a:r>
            <a:r>
              <a:rPr lang="en-US" altLang="ko-KR" sz="4324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’</a:t>
            </a:r>
          </a:p>
          <a:p>
            <a:pPr lvl="0">
              <a:lnSpc>
                <a:spcPct val="90000"/>
              </a:lnSpc>
              <a:buNone/>
              <a:defRPr lang="ko-KR" altLang="en-US"/>
            </a:pPr>
            <a:r>
              <a:rPr lang="en-US" altLang="ko-KR" sz="4324" dirty="0" smtClean="0"/>
              <a:t> </a:t>
            </a:r>
            <a:r>
              <a:rPr lang="en-US" altLang="ko-KR" sz="4324" dirty="0" smtClean="0"/>
              <a:t>   </a:t>
            </a:r>
            <a:r>
              <a:rPr lang="ko-KR" altLang="en-US" sz="4324" dirty="0" smtClean="0"/>
              <a:t>일반 유통업자 </a:t>
            </a:r>
            <a:r>
              <a:rPr lang="en-US" altLang="ko-KR" sz="4324" dirty="0" smtClean="0"/>
              <a:t>‘</a:t>
            </a:r>
            <a:r>
              <a:rPr lang="ko-KR" altLang="en-US" sz="4324" dirty="0" smtClean="0"/>
              <a:t>인증마크</a:t>
            </a:r>
            <a:r>
              <a:rPr lang="en-US" altLang="ko-KR" sz="4324" dirty="0" smtClean="0"/>
              <a:t>’ </a:t>
            </a:r>
            <a:r>
              <a:rPr lang="ko-KR" altLang="en-US" sz="4324" dirty="0" smtClean="0"/>
              <a:t>획득 </a:t>
            </a:r>
            <a:r>
              <a:rPr lang="en-US" altLang="ko-KR" sz="4324" dirty="0" smtClean="0"/>
              <a:t> </a:t>
            </a:r>
          </a:p>
          <a:p>
            <a:pPr lvl="0">
              <a:lnSpc>
                <a:spcPct val="90000"/>
              </a:lnSpc>
              <a:buNone/>
              <a:defRPr lang="ko-KR" altLang="en-US"/>
            </a:pPr>
            <a:r>
              <a:rPr lang="en-US" altLang="ko-KR" sz="4324" dirty="0" smtClean="0"/>
              <a:t> </a:t>
            </a:r>
            <a:r>
              <a:rPr lang="en-US" altLang="ko-KR" sz="4324" dirty="0" smtClean="0"/>
              <a:t>   </a:t>
            </a:r>
            <a:r>
              <a:rPr lang="ko-KR" altLang="en-US" sz="4324" dirty="0" smtClean="0"/>
              <a:t>일반 시장에서 공정무역 제품 유통 </a:t>
            </a:r>
            <a:r>
              <a:rPr lang="ko-KR" altLang="en-US" sz="4324" dirty="0" smtClean="0"/>
              <a:t> </a:t>
            </a:r>
            <a:endParaRPr lang="en-US" altLang="ko-KR" sz="4324" dirty="0" smtClean="0"/>
          </a:p>
          <a:p>
            <a:pPr lvl="0">
              <a:lnSpc>
                <a:spcPct val="90000"/>
              </a:lnSpc>
              <a:buNone/>
              <a:defRPr lang="ko-KR" altLang="en-US"/>
            </a:pPr>
            <a:r>
              <a:rPr lang="en-US" altLang="ko-KR" sz="4324" dirty="0" smtClean="0"/>
              <a:t> </a:t>
            </a:r>
            <a:r>
              <a:rPr lang="en-US" altLang="ko-KR" sz="4324" dirty="0" smtClean="0"/>
              <a:t>   ‘</a:t>
            </a:r>
            <a:r>
              <a:rPr lang="ko-KR" altLang="en-US" sz="4324" dirty="0" smtClean="0"/>
              <a:t>크지만 관행화된</a:t>
            </a:r>
            <a:r>
              <a:rPr lang="en-US" altLang="ko-KR" sz="4324" dirty="0" smtClean="0"/>
              <a:t>’ </a:t>
            </a:r>
            <a:r>
              <a:rPr lang="ko-KR" altLang="en-US" sz="4324" dirty="0" smtClean="0"/>
              <a:t>길</a:t>
            </a:r>
            <a:r>
              <a:rPr lang="en-US" altLang="ko-KR" sz="4324" dirty="0" smtClean="0"/>
              <a:t>, ‘</a:t>
            </a:r>
            <a:r>
              <a:rPr lang="ko-KR" altLang="en-US" sz="4324" dirty="0" smtClean="0"/>
              <a:t>시장지향</a:t>
            </a:r>
            <a:r>
              <a:rPr lang="en-US" altLang="ko-KR" sz="4324" dirty="0" smtClean="0"/>
              <a:t>’</a:t>
            </a:r>
            <a:r>
              <a:rPr lang="ko-KR" altLang="en-US" sz="4324" dirty="0" smtClean="0"/>
              <a:t>    </a:t>
            </a:r>
            <a:r>
              <a:rPr lang="en-US" altLang="ko-KR" sz="4324" dirty="0" smtClean="0"/>
              <a:t>   </a:t>
            </a:r>
            <a:r>
              <a:rPr lang="ko-KR" altLang="en-US" sz="4324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endParaRPr lang="en-US" altLang="ko-KR" sz="4324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lvl="0">
              <a:lnSpc>
                <a:spcPct val="90000"/>
              </a:lnSpc>
              <a:buNone/>
              <a:defRPr lang="ko-KR" altLang="en-US"/>
            </a:pPr>
            <a:endParaRPr lang="en-US" altLang="ko-KR" sz="4324" dirty="0" smtClean="0"/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FT_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786346"/>
          </a:xfrm>
          <a:prstGeom prst="rect">
            <a:avLst/>
          </a:prstGeom>
        </p:spPr>
      </p:pic>
      <p:sp>
        <p:nvSpPr>
          <p:cNvPr id="5" name="타원형 설명선 4"/>
          <p:cNvSpPr/>
          <p:nvPr/>
        </p:nvSpPr>
        <p:spPr>
          <a:xfrm>
            <a:off x="4143372" y="4357694"/>
            <a:ext cx="4714908" cy="2214578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chemeClr val="accent5">
              <a:lumMod val="60000"/>
              <a:lumOff val="40000"/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en-US" altLang="ko-KR" sz="2800" dirty="0">
              <a:latin typeface="양재소슬체S"/>
              <a:ea typeface="양재소슬체S"/>
            </a:endParaRPr>
          </a:p>
          <a:p>
            <a:pPr algn="ctr">
              <a:defRPr lang="ko-KR" altLang="en-US"/>
            </a:pPr>
            <a:r>
              <a:rPr lang="en-US" altLang="ko-KR" sz="2800" dirty="0" smtClean="0">
                <a:latin typeface="양재소슬체S"/>
                <a:ea typeface="양재소슬체S"/>
              </a:rPr>
              <a:t>Mission</a:t>
            </a:r>
            <a:r>
              <a:rPr lang="ko-KR" altLang="en-US" sz="2800" dirty="0" smtClean="0">
                <a:latin typeface="양재소슬체S"/>
                <a:ea typeface="양재소슬체S"/>
              </a:rPr>
              <a:t>에 따라</a:t>
            </a:r>
            <a:r>
              <a:rPr lang="en-US" altLang="ko-KR" sz="2800" dirty="0" smtClean="0">
                <a:latin typeface="양재소슬체S"/>
                <a:ea typeface="양재소슬체S"/>
              </a:rPr>
              <a:t>?</a:t>
            </a:r>
            <a:endParaRPr lang="en-US" altLang="ko-KR" sz="2800" dirty="0">
              <a:latin typeface="양재소슬체S"/>
              <a:ea typeface="양재소슬체S"/>
            </a:endParaRPr>
          </a:p>
          <a:p>
            <a:pPr algn="ctr">
              <a:defRPr lang="ko-KR" altLang="en-US"/>
            </a:pPr>
            <a:r>
              <a:rPr lang="ko-KR" altLang="en-US" sz="3200" dirty="0" smtClean="0">
                <a:solidFill>
                  <a:schemeClr val="accent2">
                    <a:lumMod val="75000"/>
                  </a:schemeClr>
                </a:solidFill>
                <a:latin typeface="양재소슬체S"/>
                <a:ea typeface="양재소슬체S"/>
              </a:rPr>
              <a:t>시장 수요</a:t>
            </a:r>
            <a:r>
              <a:rPr lang="en-US" altLang="ko-KR" sz="3200" dirty="0" smtClean="0">
                <a:solidFill>
                  <a:schemeClr val="accent2">
                    <a:lumMod val="75000"/>
                  </a:schemeClr>
                </a:solidFill>
                <a:latin typeface="양재소슬체S"/>
                <a:ea typeface="양재소슬체S"/>
              </a:rPr>
              <a:t>, </a:t>
            </a:r>
            <a:r>
              <a:rPr lang="ko-KR" altLang="en-US" sz="3200" dirty="0" smtClean="0">
                <a:solidFill>
                  <a:schemeClr val="accent2">
                    <a:lumMod val="75000"/>
                  </a:schemeClr>
                </a:solidFill>
                <a:latin typeface="양재소슬체S"/>
                <a:ea typeface="양재소슬체S"/>
              </a:rPr>
              <a:t>이익에 따라</a:t>
            </a:r>
            <a:r>
              <a:rPr lang="en-US" altLang="ko-KR" sz="3200" dirty="0" smtClean="0">
                <a:solidFill>
                  <a:schemeClr val="accent2">
                    <a:lumMod val="75000"/>
                  </a:schemeClr>
                </a:solidFill>
                <a:latin typeface="양재소슬체S"/>
                <a:ea typeface="양재소슬체S"/>
              </a:rPr>
              <a:t>??</a:t>
            </a:r>
            <a:r>
              <a:rPr lang="ko-KR" altLang="en-US" sz="3200" dirty="0" smtClean="0">
                <a:solidFill>
                  <a:schemeClr val="accent2">
                    <a:lumMod val="75000"/>
                  </a:schemeClr>
                </a:solidFill>
                <a:latin typeface="양재소슬체S"/>
                <a:ea typeface="양재소슬체S"/>
              </a:rPr>
              <a:t> </a:t>
            </a:r>
            <a:endParaRPr lang="ko-KR" altLang="en-US" sz="3200" dirty="0">
              <a:solidFill>
                <a:schemeClr val="accent2">
                  <a:lumMod val="75000"/>
                </a:schemeClr>
              </a:solidFill>
              <a:latin typeface="양재소슬체S"/>
              <a:ea typeface="양재소슬체S"/>
            </a:endParaRPr>
          </a:p>
          <a:p>
            <a:pPr algn="ctr">
              <a:defRPr lang="ko-KR" altLang="en-US"/>
            </a:pPr>
            <a:r>
              <a:rPr lang="ko-KR" altLang="en-US" sz="2800" dirty="0">
                <a:latin typeface="양재소슬체S"/>
                <a:ea typeface="양재소슬체S"/>
              </a:rPr>
              <a:t> </a:t>
            </a:r>
            <a:endParaRPr lang="en-US" altLang="ko-KR" sz="2800" dirty="0">
              <a:latin typeface="양재소슬체S"/>
              <a:ea typeface="양재소슬체S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FT_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174853" cy="6858000"/>
          </a:xfrm>
          <a:prstGeom prst="rect">
            <a:avLst/>
          </a:prstGeom>
        </p:spPr>
      </p:pic>
      <p:sp>
        <p:nvSpPr>
          <p:cNvPr id="5" name="타원형 설명선 4"/>
          <p:cNvSpPr/>
          <p:nvPr/>
        </p:nvSpPr>
        <p:spPr>
          <a:xfrm>
            <a:off x="5714976" y="714356"/>
            <a:ext cx="3643370" cy="2428892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en-US" altLang="ko-KR" sz="2800" b="1" dirty="0">
              <a:latin typeface="양재소슬체S"/>
              <a:ea typeface="양재소슬체S"/>
            </a:endParaRPr>
          </a:p>
          <a:p>
            <a:pPr algn="ctr">
              <a:defRPr lang="ko-KR" altLang="en-US"/>
            </a:pPr>
            <a:r>
              <a:rPr lang="ko-KR" altLang="en-US" sz="2800" b="1" dirty="0" smtClean="0">
                <a:solidFill>
                  <a:schemeClr val="accent1"/>
                </a:solidFill>
                <a:latin typeface="양재소슬체S"/>
                <a:ea typeface="양재소슬체S"/>
              </a:rPr>
              <a:t>참여 주체의 참여 정도에 따라 </a:t>
            </a:r>
            <a:r>
              <a:rPr lang="ko-KR" altLang="en-US" sz="2800" b="1" dirty="0" smtClean="0">
                <a:solidFill>
                  <a:srgbClr val="FFC000"/>
                </a:solidFill>
                <a:latin typeface="양재소슬체S"/>
                <a:ea typeface="양재소슬체S"/>
              </a:rPr>
              <a:t>주류화 문제점 </a:t>
            </a:r>
            <a:endParaRPr lang="ko-KR" altLang="en-US" sz="2800" b="1" dirty="0">
              <a:solidFill>
                <a:srgbClr val="FFC000"/>
              </a:solidFill>
              <a:latin typeface="양재소슬체S"/>
              <a:ea typeface="양재소슬체S"/>
            </a:endParaRPr>
          </a:p>
          <a:p>
            <a:pPr algn="ctr">
              <a:defRPr lang="ko-KR" altLang="en-US"/>
            </a:pPr>
            <a:r>
              <a:rPr lang="ko-KR" altLang="en-US" sz="2800" b="1" dirty="0" smtClean="0">
                <a:solidFill>
                  <a:schemeClr val="accent1"/>
                </a:solidFill>
                <a:latin typeface="양재소슬체S"/>
                <a:ea typeface="양재소슬체S"/>
              </a:rPr>
              <a:t>발생</a:t>
            </a:r>
            <a:endParaRPr lang="en-US" altLang="ko-KR" sz="2800" b="1" dirty="0">
              <a:solidFill>
                <a:schemeClr val="accent1"/>
              </a:solidFill>
              <a:latin typeface="양재소슬체S"/>
              <a:ea typeface="양재소슬체S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타원형 설명선 3"/>
          <p:cNvSpPr/>
          <p:nvPr/>
        </p:nvSpPr>
        <p:spPr>
          <a:xfrm>
            <a:off x="5929322" y="142852"/>
            <a:ext cx="3429024" cy="1857388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en-US" altLang="ko-KR" sz="2800" b="1" dirty="0" smtClean="0">
              <a:latin typeface="양재소슬체S"/>
              <a:ea typeface="양재소슬체S"/>
            </a:endParaRPr>
          </a:p>
          <a:p>
            <a:pPr algn="ctr">
              <a:defRPr lang="ko-KR" altLang="en-US"/>
            </a:pPr>
            <a:r>
              <a:rPr lang="ko-KR" altLang="en-US" sz="2800" b="1" dirty="0" smtClean="0">
                <a:solidFill>
                  <a:schemeClr val="accent1"/>
                </a:solidFill>
                <a:latin typeface="양재소슬체S"/>
                <a:ea typeface="양재소슬체S"/>
              </a:rPr>
              <a:t>거대</a:t>
            </a:r>
            <a:r>
              <a:rPr lang="ko-KR" altLang="en-US" sz="2800" b="1" dirty="0" smtClean="0">
                <a:solidFill>
                  <a:schemeClr val="accent1"/>
                </a:solidFill>
                <a:latin typeface="양재소슬체S"/>
                <a:ea typeface="양재소슬체S"/>
              </a:rPr>
              <a:t> 유통업체</a:t>
            </a:r>
            <a:r>
              <a:rPr lang="ko-KR" altLang="en-US" sz="2800" b="1" dirty="0" smtClean="0">
                <a:solidFill>
                  <a:schemeClr val="accent1"/>
                </a:solidFill>
                <a:latin typeface="양재소슬체S"/>
                <a:ea typeface="양재소슬체S"/>
              </a:rPr>
              <a:t> </a:t>
            </a:r>
            <a:r>
              <a:rPr lang="ko-KR" altLang="en-US" sz="2800" b="1" dirty="0" smtClean="0">
                <a:solidFill>
                  <a:srgbClr val="FFC000"/>
                </a:solidFill>
                <a:latin typeface="양재소슬체S"/>
                <a:ea typeface="양재소슬체S"/>
              </a:rPr>
              <a:t>다국적 기업 </a:t>
            </a:r>
            <a:endParaRPr lang="ko-KR" altLang="en-US" sz="2800" b="1" dirty="0">
              <a:solidFill>
                <a:srgbClr val="FFC000"/>
              </a:solidFill>
              <a:latin typeface="양재소슬체S"/>
              <a:ea typeface="양재소슬체S"/>
            </a:endParaRPr>
          </a:p>
          <a:p>
            <a:pPr algn="ctr">
              <a:defRPr lang="ko-KR" altLang="en-US"/>
            </a:pPr>
            <a:endParaRPr lang="en-US" altLang="ko-KR" sz="2800" b="1" dirty="0">
              <a:solidFill>
                <a:schemeClr val="accent1"/>
              </a:solidFill>
              <a:latin typeface="양재소슬체S"/>
              <a:ea typeface="양재소슬체S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4329114" cy="928686"/>
          </a:xfrm>
        </p:spPr>
        <p:txBody>
          <a:bodyPr>
            <a:normAutofit/>
          </a:bodyPr>
          <a:lstStyle/>
          <a:p>
            <a:pPr lvl="0">
              <a:defRPr lang="ko-KR" altLang="en-US"/>
            </a:pPr>
            <a:r>
              <a:rPr lang="ko-KR" alt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주류화 </a:t>
            </a:r>
            <a:r>
              <a:rPr lang="ko-KR" altLang="en-US" dirty="0" smtClean="0">
                <a:solidFill>
                  <a:srgbClr val="FFC000"/>
                </a:solidFill>
              </a:rPr>
              <a:t>부작용 </a:t>
            </a:r>
            <a:r>
              <a:rPr lang="ko-KR" alt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 </a:t>
            </a:r>
            <a:endParaRPr lang="ko-KR" altLang="en-US" b="1" dirty="0">
              <a:solidFill>
                <a:srgbClr val="FFC000"/>
              </a:solidFill>
            </a:endParaRPr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>
          <a:xfrm>
            <a:off x="0" y="1571612"/>
            <a:ext cx="9144000" cy="5286388"/>
          </a:xfrm>
        </p:spPr>
        <p:txBody>
          <a:bodyPr>
            <a:normAutofit fontScale="85000" lnSpcReduction="20000"/>
          </a:bodyPr>
          <a:lstStyle/>
          <a:p>
            <a:pPr lvl="0">
              <a:lnSpc>
                <a:spcPct val="90000"/>
              </a:lnSpc>
              <a:defRPr lang="ko-KR" altLang="en-US"/>
            </a:pPr>
            <a:r>
              <a:rPr lang="en-US" altLang="ko-KR" sz="4324" dirty="0" smtClean="0"/>
              <a:t> </a:t>
            </a:r>
            <a:r>
              <a:rPr lang="en-US" altLang="ko-KR" sz="4324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’</a:t>
            </a:r>
            <a:r>
              <a:rPr lang="ko-KR" altLang="en-US" sz="4324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페어워싱</a:t>
            </a:r>
            <a:r>
              <a:rPr lang="en-US" altLang="ko-KR" sz="4324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(fair-washing)’ </a:t>
            </a:r>
          </a:p>
          <a:p>
            <a:pPr lvl="0">
              <a:lnSpc>
                <a:spcPct val="90000"/>
              </a:lnSpc>
              <a:buNone/>
              <a:defRPr lang="ko-KR" altLang="en-US"/>
            </a:pPr>
            <a:r>
              <a:rPr lang="en-US" altLang="ko-KR" sz="4324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ko-KR" sz="4324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  </a:t>
            </a:r>
            <a:r>
              <a:rPr lang="ko-KR" altLang="en-US" sz="4324" dirty="0" smtClean="0"/>
              <a:t>비윤리적 기업의 이미지 포장 </a:t>
            </a:r>
            <a:r>
              <a:rPr lang="ko-KR" altLang="en-US" sz="4324" dirty="0" smtClean="0"/>
              <a:t> </a:t>
            </a:r>
            <a:r>
              <a:rPr lang="ko-KR" altLang="en-US" sz="1100" dirty="0" smtClean="0"/>
              <a:t> </a:t>
            </a:r>
            <a:endParaRPr lang="ko-KR" altLang="en-US" sz="1100" dirty="0"/>
          </a:p>
          <a:p>
            <a:pPr lvl="0">
              <a:lnSpc>
                <a:spcPct val="90000"/>
              </a:lnSpc>
              <a:defRPr lang="ko-KR" altLang="en-US"/>
            </a:pPr>
            <a:r>
              <a:rPr lang="ko-KR" altLang="en-US" sz="4324" dirty="0"/>
              <a:t> </a:t>
            </a:r>
            <a:r>
              <a:rPr lang="ko-KR" altLang="en-US" sz="4324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포섭</a:t>
            </a:r>
            <a:r>
              <a:rPr lang="en-US" altLang="ko-KR" sz="4324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(co-optation)</a:t>
            </a:r>
          </a:p>
          <a:p>
            <a:pPr lvl="0">
              <a:lnSpc>
                <a:spcPct val="90000"/>
              </a:lnSpc>
              <a:buNone/>
              <a:defRPr lang="ko-KR" altLang="en-US"/>
            </a:pPr>
            <a:r>
              <a:rPr lang="en-US" altLang="ko-KR" sz="4324" dirty="0" smtClean="0"/>
              <a:t> </a:t>
            </a:r>
            <a:r>
              <a:rPr lang="en-US" altLang="ko-KR" sz="4324" dirty="0" smtClean="0"/>
              <a:t>   </a:t>
            </a:r>
            <a:r>
              <a:rPr lang="ko-KR" altLang="en-US" sz="4324" dirty="0" smtClean="0"/>
              <a:t>공정무역 시스템 내 비중 증가 </a:t>
            </a:r>
            <a:r>
              <a:rPr lang="en-US" altLang="ko-KR" sz="4324" dirty="0" smtClean="0"/>
              <a:t> </a:t>
            </a:r>
          </a:p>
          <a:p>
            <a:pPr lvl="0">
              <a:lnSpc>
                <a:spcPct val="90000"/>
              </a:lnSpc>
              <a:buNone/>
              <a:defRPr lang="ko-KR" altLang="en-US"/>
            </a:pPr>
            <a:r>
              <a:rPr lang="en-US" altLang="ko-KR" sz="4324" dirty="0" smtClean="0"/>
              <a:t> </a:t>
            </a:r>
            <a:r>
              <a:rPr lang="en-US" altLang="ko-KR" sz="4324" dirty="0" smtClean="0"/>
              <a:t>  </a:t>
            </a:r>
            <a:r>
              <a:rPr lang="en-US" altLang="ko-KR" sz="4324" dirty="0" smtClean="0"/>
              <a:t>→ </a:t>
            </a:r>
            <a:r>
              <a:rPr lang="ko-KR" altLang="en-US" sz="4324" dirty="0" smtClean="0"/>
              <a:t>인증기관에 압력</a:t>
            </a:r>
            <a:r>
              <a:rPr lang="en-US" altLang="ko-KR" sz="4324" dirty="0" smtClean="0"/>
              <a:t>, </a:t>
            </a:r>
            <a:r>
              <a:rPr lang="ko-KR" altLang="en-US" sz="4324" dirty="0" smtClean="0"/>
              <a:t>가치사슬 통제 </a:t>
            </a:r>
            <a:endParaRPr lang="en-US" altLang="ko-KR" sz="4324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lvl="0">
              <a:lnSpc>
                <a:spcPct val="90000"/>
              </a:lnSpc>
              <a:defRPr lang="ko-KR" altLang="en-US"/>
            </a:pPr>
            <a:r>
              <a:rPr lang="en-US" altLang="ko-KR" sz="4324" dirty="0" smtClean="0"/>
              <a:t> </a:t>
            </a:r>
            <a:r>
              <a:rPr lang="ko-KR" altLang="en-US" sz="4324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희석</a:t>
            </a:r>
            <a:r>
              <a:rPr lang="en-US" altLang="ko-KR" sz="4324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(dilution)</a:t>
            </a:r>
            <a:r>
              <a:rPr lang="ko-KR" altLang="en-US" sz="4324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endParaRPr lang="en-US" altLang="ko-KR" sz="4324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lvl="0">
              <a:lnSpc>
                <a:spcPct val="90000"/>
              </a:lnSpc>
              <a:buNone/>
              <a:defRPr lang="ko-KR" altLang="en-US"/>
            </a:pPr>
            <a:r>
              <a:rPr lang="en-US" altLang="ko-KR" sz="4324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ko-KR" sz="4324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 </a:t>
            </a:r>
            <a:r>
              <a:rPr lang="en-US" altLang="ko-KR" sz="4324" dirty="0" smtClean="0"/>
              <a:t>→ </a:t>
            </a:r>
            <a:r>
              <a:rPr lang="ko-KR" altLang="en-US" sz="4324" dirty="0" smtClean="0"/>
              <a:t> 인증 기준 낮추어 원칙</a:t>
            </a:r>
            <a:r>
              <a:rPr lang="en-US" altLang="ko-KR" sz="4324" dirty="0" smtClean="0"/>
              <a:t>·</a:t>
            </a:r>
            <a:r>
              <a:rPr lang="ko-KR" altLang="en-US" sz="4324" dirty="0" smtClean="0"/>
              <a:t>가치 약화 </a:t>
            </a:r>
            <a:endParaRPr lang="en-US" altLang="ko-KR" sz="4324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lvl="0">
              <a:lnSpc>
                <a:spcPct val="90000"/>
              </a:lnSpc>
              <a:defRPr lang="ko-KR" altLang="en-US"/>
            </a:pPr>
            <a:r>
              <a:rPr lang="en-US" altLang="ko-KR" sz="4324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ko-KR" altLang="en-US" sz="4324" dirty="0" smtClean="0">
                <a:solidFill>
                  <a:srgbClr val="FFC000"/>
                </a:solidFill>
              </a:rPr>
              <a:t>다양한 주류화 </a:t>
            </a:r>
            <a:r>
              <a:rPr lang="ko-KR" altLang="en-US" sz="4324" dirty="0" smtClean="0"/>
              <a:t>과정 → 주류화 피할 수</a:t>
            </a:r>
            <a:endParaRPr lang="en-US" altLang="ko-KR" sz="4324" dirty="0" smtClean="0"/>
          </a:p>
          <a:p>
            <a:pPr lvl="0">
              <a:lnSpc>
                <a:spcPct val="90000"/>
              </a:lnSpc>
              <a:buNone/>
              <a:defRPr lang="ko-KR" altLang="en-US"/>
            </a:pPr>
            <a:r>
              <a:rPr lang="en-US" altLang="ko-KR" sz="4324" dirty="0" smtClean="0"/>
              <a:t> </a:t>
            </a:r>
            <a:r>
              <a:rPr lang="en-US" altLang="ko-KR" sz="4324" dirty="0" smtClean="0"/>
              <a:t>   </a:t>
            </a:r>
            <a:r>
              <a:rPr lang="ko-KR" altLang="en-US" sz="4324" dirty="0" smtClean="0"/>
              <a:t>없지만 방향 중요</a:t>
            </a:r>
            <a:r>
              <a:rPr lang="en-US" altLang="ko-KR" sz="4324" dirty="0" smtClean="0"/>
              <a:t>,</a:t>
            </a:r>
            <a:r>
              <a:rPr lang="en-US" altLang="ko-KR" sz="4324" dirty="0" smtClean="0">
                <a:solidFill>
                  <a:srgbClr val="FFC000"/>
                </a:solidFill>
              </a:rPr>
              <a:t> </a:t>
            </a:r>
            <a:r>
              <a:rPr lang="ko-KR" altLang="en-US" sz="4324" dirty="0" smtClean="0">
                <a:solidFill>
                  <a:srgbClr val="FFC000"/>
                </a:solidFill>
              </a:rPr>
              <a:t>공정무역단체 중심</a:t>
            </a:r>
            <a:endParaRPr lang="en-US" altLang="ko-KR" sz="4324" dirty="0" smtClean="0">
              <a:solidFill>
                <a:srgbClr val="FFC000"/>
              </a:solidFill>
            </a:endParaRPr>
          </a:p>
          <a:p>
            <a:pPr lvl="0">
              <a:lnSpc>
                <a:spcPct val="90000"/>
              </a:lnSpc>
              <a:buNone/>
              <a:defRPr lang="ko-KR" altLang="en-US"/>
            </a:pPr>
            <a:r>
              <a:rPr lang="en-US" altLang="ko-KR" sz="4324" dirty="0" smtClean="0"/>
              <a:t> </a:t>
            </a:r>
            <a:r>
              <a:rPr lang="en-US" altLang="ko-KR" sz="4324" dirty="0" smtClean="0"/>
              <a:t>   </a:t>
            </a:r>
            <a:r>
              <a:rPr lang="ko-KR" altLang="en-US" sz="4324" dirty="0" smtClean="0"/>
              <a:t>주류화의 대안   </a:t>
            </a:r>
            <a:r>
              <a:rPr lang="ko-KR" altLang="en-US" sz="4324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endParaRPr lang="en-US" altLang="ko-KR" sz="4324" dirty="0" smtClean="0"/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FT_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93393"/>
            <a:ext cx="9144000" cy="5864607"/>
          </a:xfrm>
          <a:prstGeom prst="rect">
            <a:avLst/>
          </a:prstGeom>
        </p:spPr>
      </p:pic>
      <p:sp>
        <p:nvSpPr>
          <p:cNvPr id="7" name="제목 1"/>
          <p:cNvSpPr>
            <a:spLocks noGrp="1"/>
          </p:cNvSpPr>
          <p:nvPr>
            <p:ph type="title"/>
          </p:nvPr>
        </p:nvSpPr>
        <p:spPr>
          <a:xfrm>
            <a:off x="500034" y="0"/>
            <a:ext cx="5429288" cy="928686"/>
          </a:xfrm>
        </p:spPr>
        <p:txBody>
          <a:bodyPr>
            <a:normAutofit/>
          </a:bodyPr>
          <a:lstStyle/>
          <a:p>
            <a:pPr lvl="0">
              <a:defRPr lang="ko-KR" altLang="en-US"/>
            </a:pPr>
            <a:r>
              <a:rPr lang="ko-KR" alt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주류화 과정의 </a:t>
            </a:r>
            <a:r>
              <a:rPr lang="ko-KR" altLang="en-US" dirty="0" smtClean="0">
                <a:solidFill>
                  <a:srgbClr val="FFC000"/>
                </a:solidFill>
              </a:rPr>
              <a:t>다양성 </a:t>
            </a:r>
            <a:r>
              <a:rPr lang="ko-KR" alt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 </a:t>
            </a:r>
            <a:endParaRPr lang="ko-KR" altLang="en-US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3900486" cy="928686"/>
          </a:xfrm>
        </p:spPr>
        <p:txBody>
          <a:bodyPr>
            <a:normAutofit/>
          </a:bodyPr>
          <a:lstStyle/>
          <a:p>
            <a:r>
              <a:rPr lang="ko-KR" altLang="en-US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교회의 가르침 </a:t>
            </a:r>
            <a:endParaRPr lang="ko-KR" altLang="en-US" b="1" dirty="0">
              <a:solidFill>
                <a:srgbClr val="FFC000"/>
              </a:solidFill>
            </a:endParaRPr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>
          <a:xfrm>
            <a:off x="0" y="1643050"/>
            <a:ext cx="9144000" cy="5000636"/>
          </a:xfrm>
        </p:spPr>
        <p:txBody>
          <a:bodyPr>
            <a:normAutofit lnSpcReduction="10000"/>
          </a:bodyPr>
          <a:lstStyle/>
          <a:p>
            <a:r>
              <a:rPr lang="ko-KR" altLang="en-US" sz="3600" dirty="0" smtClean="0"/>
              <a:t> </a:t>
            </a:r>
            <a:r>
              <a:rPr lang="ko-KR" altLang="en-US" sz="3600" b="1" dirty="0" smtClean="0"/>
              <a:t>복음 </a:t>
            </a:r>
            <a:r>
              <a:rPr lang="en-US" altLang="ko-KR" sz="3600" b="1" dirty="0" smtClean="0"/>
              <a:t>(</a:t>
            </a:r>
            <a:r>
              <a:rPr lang="ko-KR" altLang="en-US" sz="3600" b="1" dirty="0" err="1" smtClean="0"/>
              <a:t>마르</a:t>
            </a:r>
            <a:r>
              <a:rPr lang="ko-KR" altLang="en-US" sz="3600" b="1" dirty="0" smtClean="0"/>
              <a:t> </a:t>
            </a:r>
            <a:r>
              <a:rPr lang="en-US" altLang="ko-KR" sz="3600" b="1" dirty="0" smtClean="0"/>
              <a:t>6,37)</a:t>
            </a:r>
          </a:p>
          <a:p>
            <a:pPr>
              <a:buNone/>
            </a:pPr>
            <a:r>
              <a:rPr lang="en-US" altLang="ko-KR" sz="3600" b="1" dirty="0" smtClean="0"/>
              <a:t>   </a:t>
            </a:r>
            <a:r>
              <a:rPr lang="en-US" altLang="ko-KR" sz="3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“</a:t>
            </a:r>
            <a:r>
              <a:rPr lang="ko-KR" altLang="en-US" sz="3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너희가 그들에게 먹을 것을 주어라</a:t>
            </a:r>
            <a:r>
              <a:rPr lang="en-US" altLang="ko-KR" sz="3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.” </a:t>
            </a:r>
          </a:p>
          <a:p>
            <a:r>
              <a:rPr lang="ko-KR" altLang="en-US" sz="3600" b="1" dirty="0" smtClean="0"/>
              <a:t> 찬미 받으소서</a:t>
            </a:r>
            <a:r>
              <a:rPr lang="en-US" altLang="ko-KR" sz="3600" b="1" dirty="0" smtClean="0"/>
              <a:t> (158</a:t>
            </a:r>
            <a:r>
              <a:rPr lang="ko-KR" altLang="en-US" sz="3600" b="1" dirty="0" smtClean="0"/>
              <a:t>항</a:t>
            </a:r>
            <a:r>
              <a:rPr lang="en-US" altLang="ko-KR" sz="3600" b="1" dirty="0" smtClean="0"/>
              <a:t>)</a:t>
            </a:r>
            <a:r>
              <a:rPr lang="ko-KR" altLang="en-US" sz="3600" b="1" dirty="0" smtClean="0"/>
              <a:t>  </a:t>
            </a:r>
            <a:endParaRPr lang="en-US" altLang="ko-KR" sz="3600" b="1" dirty="0" smtClean="0"/>
          </a:p>
          <a:p>
            <a:pPr>
              <a:buNone/>
            </a:pPr>
            <a:r>
              <a:rPr lang="en-US" altLang="ko-KR" sz="3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  </a:t>
            </a:r>
            <a:r>
              <a:rPr lang="en-US" altLang="ko-KR" sz="3600" b="1" dirty="0" smtClean="0">
                <a:solidFill>
                  <a:srgbClr val="FFC000"/>
                </a:solidFill>
              </a:rPr>
              <a:t>‘</a:t>
            </a:r>
            <a:r>
              <a:rPr lang="ko-KR" altLang="en-US" sz="3600" b="1" dirty="0" smtClean="0">
                <a:solidFill>
                  <a:srgbClr val="FFC000"/>
                </a:solidFill>
              </a:rPr>
              <a:t>생태계 파괴로 가장 큰 피해를 입을 </a:t>
            </a:r>
            <a:endParaRPr lang="en-US" altLang="ko-KR" sz="3600" b="1" dirty="0" smtClean="0">
              <a:solidFill>
                <a:srgbClr val="FFC000"/>
              </a:solidFill>
            </a:endParaRPr>
          </a:p>
          <a:p>
            <a:pPr>
              <a:buNone/>
            </a:pPr>
            <a:r>
              <a:rPr lang="en-US" altLang="ko-KR" sz="3600" b="1" dirty="0" smtClean="0">
                <a:solidFill>
                  <a:srgbClr val="FFC000"/>
                </a:solidFill>
              </a:rPr>
              <a:t> </a:t>
            </a:r>
            <a:r>
              <a:rPr lang="en-US" altLang="ko-KR" sz="3600" b="1" dirty="0" smtClean="0">
                <a:solidFill>
                  <a:srgbClr val="FFC000"/>
                </a:solidFill>
              </a:rPr>
              <a:t> </a:t>
            </a:r>
            <a:r>
              <a:rPr lang="ko-KR" altLang="en-US" sz="3600" b="1" dirty="0" smtClean="0">
                <a:solidFill>
                  <a:srgbClr val="FFC000"/>
                </a:solidFill>
              </a:rPr>
              <a:t>  가난한 이들을 위한 </a:t>
            </a:r>
            <a:r>
              <a:rPr lang="ko-KR" altLang="en-US" sz="3600" b="1" dirty="0" smtClean="0">
                <a:solidFill>
                  <a:srgbClr val="FFC000"/>
                </a:solidFill>
              </a:rPr>
              <a:t>우선적 선택</a:t>
            </a:r>
            <a:r>
              <a:rPr lang="en-US" altLang="ko-KR" sz="3600" b="1" dirty="0" smtClean="0">
                <a:solidFill>
                  <a:srgbClr val="FFC000"/>
                </a:solidFill>
              </a:rPr>
              <a:t>’</a:t>
            </a:r>
          </a:p>
          <a:p>
            <a:pPr>
              <a:buNone/>
            </a:pPr>
            <a:r>
              <a:rPr lang="en-US" altLang="ko-KR" sz="1100" b="1" dirty="0" smtClean="0">
                <a:solidFill>
                  <a:srgbClr val="FFC000"/>
                </a:solidFill>
              </a:rPr>
              <a:t>  </a:t>
            </a:r>
            <a:r>
              <a:rPr lang="ko-KR" altLang="en-US" sz="1100" b="1" dirty="0" smtClean="0"/>
              <a:t> </a:t>
            </a:r>
            <a:r>
              <a:rPr lang="en-US" altLang="ko-KR" sz="1100" b="1" dirty="0" smtClean="0"/>
              <a:t>   </a:t>
            </a:r>
            <a:r>
              <a:rPr lang="ko-KR" altLang="en-US" sz="1100" b="1" dirty="0" smtClean="0"/>
              <a:t>                   </a:t>
            </a:r>
            <a:endParaRPr lang="en-US" altLang="ko-KR" sz="1100" b="1" dirty="0" smtClean="0"/>
          </a:p>
          <a:p>
            <a:r>
              <a:rPr lang="en-US" altLang="ko-KR" sz="3600" b="1" dirty="0" smtClean="0"/>
              <a:t> </a:t>
            </a:r>
            <a:r>
              <a:rPr lang="ko-KR" altLang="en-US" sz="3600" b="1" dirty="0" smtClean="0"/>
              <a:t>신앙과 경제 </a:t>
            </a:r>
            <a:r>
              <a:rPr lang="en-US" altLang="ko-KR" sz="3600" b="1" dirty="0" smtClean="0"/>
              <a:t>(</a:t>
            </a:r>
            <a:r>
              <a:rPr lang="ko-KR" altLang="en-US" sz="3600" b="1" dirty="0" smtClean="0"/>
              <a:t>이용훈 주교</a:t>
            </a:r>
            <a:r>
              <a:rPr lang="en-US" altLang="ko-KR" sz="3600" b="1" dirty="0" smtClean="0"/>
              <a:t>)</a:t>
            </a:r>
          </a:p>
          <a:p>
            <a:pPr>
              <a:buNone/>
            </a:pPr>
            <a:r>
              <a:rPr lang="en-US" altLang="ko-KR" sz="3600" b="1" dirty="0" smtClean="0"/>
              <a:t>    </a:t>
            </a:r>
            <a:r>
              <a:rPr lang="en-US" altLang="ko-KR" sz="3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’</a:t>
            </a:r>
            <a:r>
              <a:rPr lang="ko-KR" altLang="en-US" sz="3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가난의 문제는 교회와 사회가 함께 </a:t>
            </a:r>
            <a:endParaRPr lang="en-US" altLang="ko-KR" sz="3600" b="1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>
              <a:buNone/>
            </a:pPr>
            <a:r>
              <a:rPr lang="en-US" altLang="ko-KR" sz="3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ko-KR" sz="3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  </a:t>
            </a:r>
            <a:r>
              <a:rPr lang="ko-KR" altLang="en-US" sz="3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풀어야 </a:t>
            </a:r>
            <a:r>
              <a:rPr lang="ko-KR" altLang="en-US" sz="3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할 과제</a:t>
            </a:r>
            <a:r>
              <a:rPr lang="en-US" altLang="ko-KR" sz="3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’</a:t>
            </a:r>
            <a:r>
              <a:rPr lang="en-US" altLang="ko-KR" sz="3600" b="1" dirty="0" smtClean="0"/>
              <a:t>          </a:t>
            </a:r>
            <a:endParaRPr lang="en-US" altLang="ko-KR" sz="3600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>
              <a:buNone/>
            </a:pPr>
            <a:endParaRPr lang="en-US" altLang="ko-KR" sz="3600" dirty="0" smtClean="0"/>
          </a:p>
          <a:p>
            <a:pPr>
              <a:buNone/>
            </a:pPr>
            <a:endParaRPr lang="ko-KR" altLang="en-US" sz="3600" dirty="0" smtClean="0"/>
          </a:p>
          <a:p>
            <a:pPr>
              <a:buNone/>
            </a:pPr>
            <a:endParaRPr lang="ko-KR" altLang="en-US" sz="3600" dirty="0" smtClean="0"/>
          </a:p>
          <a:p>
            <a:pPr>
              <a:buNone/>
            </a:pPr>
            <a:endParaRPr lang="ko-KR" altLang="en-US" sz="3600" dirty="0" smtClean="0"/>
          </a:p>
          <a:p>
            <a:pPr>
              <a:buNone/>
            </a:pPr>
            <a:endParaRPr lang="ko-KR" altLang="en-US" sz="3600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FT_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0"/>
            <a:ext cx="8572560" cy="6858000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58204" cy="928686"/>
          </a:xfrm>
        </p:spPr>
        <p:txBody>
          <a:bodyPr>
            <a:normAutofit/>
          </a:bodyPr>
          <a:lstStyle/>
          <a:p>
            <a:pPr lvl="0">
              <a:defRPr lang="ko-KR" altLang="en-US"/>
            </a:pPr>
            <a:r>
              <a:rPr lang="ko-KR" alt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공정무역 제품 수입</a:t>
            </a:r>
            <a:r>
              <a:rPr lang="en-US" altLang="ko-KR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·</a:t>
            </a:r>
            <a:r>
              <a:rPr lang="ko-KR" alt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유통 과정 </a:t>
            </a:r>
            <a:r>
              <a:rPr lang="ko-KR" altLang="en-US" dirty="0" smtClean="0">
                <a:solidFill>
                  <a:srgbClr val="FFC000"/>
                </a:solidFill>
              </a:rPr>
              <a:t> </a:t>
            </a:r>
            <a:r>
              <a:rPr lang="ko-KR" alt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 </a:t>
            </a:r>
            <a:endParaRPr lang="ko-KR" altLang="en-US" b="1" dirty="0">
              <a:solidFill>
                <a:srgbClr val="FFC000"/>
              </a:solidFill>
            </a:endParaRPr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>
          <a:xfrm>
            <a:off x="0" y="1571612"/>
            <a:ext cx="9144000" cy="5429288"/>
          </a:xfrm>
        </p:spPr>
        <p:txBody>
          <a:bodyPr>
            <a:normAutofit fontScale="70000" lnSpcReduction="20000"/>
          </a:bodyPr>
          <a:lstStyle/>
          <a:p>
            <a:pPr lvl="0">
              <a:lnSpc>
                <a:spcPct val="90000"/>
              </a:lnSpc>
              <a:defRPr lang="ko-KR" altLang="en-US"/>
            </a:pPr>
            <a:r>
              <a:rPr lang="en-US" altLang="ko-KR" sz="4324" dirty="0" smtClean="0"/>
              <a:t> </a:t>
            </a:r>
            <a:r>
              <a:rPr lang="ko-KR" altLang="en-US" sz="4324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직수입</a:t>
            </a:r>
            <a:r>
              <a:rPr lang="en-US" altLang="ko-KR" sz="4324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</a:p>
          <a:p>
            <a:pPr lvl="0">
              <a:lnSpc>
                <a:spcPct val="90000"/>
              </a:lnSpc>
              <a:buNone/>
              <a:defRPr lang="ko-KR" altLang="en-US"/>
            </a:pPr>
            <a:r>
              <a:rPr lang="en-US" altLang="ko-KR" sz="4324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ko-KR" sz="4324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  </a:t>
            </a:r>
            <a:r>
              <a:rPr lang="ko-KR" altLang="en-US" sz="4324" dirty="0" smtClean="0"/>
              <a:t>생산자와 장기적</a:t>
            </a:r>
            <a:r>
              <a:rPr lang="en-US" altLang="ko-KR" sz="4324" dirty="0" smtClean="0"/>
              <a:t>·</a:t>
            </a:r>
            <a:r>
              <a:rPr lang="ko-KR" altLang="en-US" sz="4324" dirty="0" smtClean="0"/>
              <a:t>긴밀한 관계 </a:t>
            </a:r>
            <a:r>
              <a:rPr lang="ko-KR" altLang="en-US" sz="4324" dirty="0" smtClean="0"/>
              <a:t> </a:t>
            </a:r>
            <a:r>
              <a:rPr lang="ko-KR" altLang="en-US" sz="1100" dirty="0" smtClean="0"/>
              <a:t> </a:t>
            </a:r>
            <a:endParaRPr lang="ko-KR" altLang="en-US" sz="1100" dirty="0"/>
          </a:p>
          <a:p>
            <a:pPr lvl="0">
              <a:lnSpc>
                <a:spcPct val="90000"/>
              </a:lnSpc>
              <a:defRPr lang="ko-KR" altLang="en-US"/>
            </a:pPr>
            <a:r>
              <a:rPr lang="ko-KR" altLang="en-US" sz="4324" dirty="0"/>
              <a:t> </a:t>
            </a:r>
            <a:r>
              <a:rPr lang="en-US" altLang="ko-KR" sz="4324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FLOCERT </a:t>
            </a:r>
            <a:r>
              <a:rPr lang="ko-KR" altLang="en-US" sz="4324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제품 인증</a:t>
            </a:r>
            <a:r>
              <a:rPr lang="en-US" altLang="ko-KR" sz="4324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, WFTO </a:t>
            </a:r>
            <a:r>
              <a:rPr lang="ko-KR" altLang="en-US" sz="4324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회원단체</a:t>
            </a:r>
            <a:endParaRPr lang="en-US" altLang="ko-KR" sz="4324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lvl="0">
              <a:lnSpc>
                <a:spcPct val="90000"/>
              </a:lnSpc>
              <a:buNone/>
              <a:defRPr lang="ko-KR" altLang="en-US"/>
            </a:pPr>
            <a:r>
              <a:rPr lang="en-US" altLang="ko-KR" sz="4324" dirty="0" smtClean="0"/>
              <a:t> </a:t>
            </a:r>
            <a:r>
              <a:rPr lang="en-US" altLang="ko-KR" sz="4324" dirty="0" smtClean="0"/>
              <a:t>   </a:t>
            </a:r>
            <a:r>
              <a:rPr lang="ko-KR" altLang="en-US" sz="4324" dirty="0" smtClean="0"/>
              <a:t>생산자로부터 원료 수입 가공  </a:t>
            </a:r>
            <a:r>
              <a:rPr lang="en-US" altLang="ko-KR" sz="4324" dirty="0" smtClean="0"/>
              <a:t> </a:t>
            </a:r>
            <a:r>
              <a:rPr lang="en-US" altLang="ko-KR" sz="4324" dirty="0" smtClean="0"/>
              <a:t>   </a:t>
            </a:r>
            <a:endParaRPr lang="en-US" altLang="ko-KR" sz="4324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lvl="0">
              <a:lnSpc>
                <a:spcPct val="90000"/>
              </a:lnSpc>
              <a:defRPr lang="ko-KR" altLang="en-US"/>
            </a:pPr>
            <a:r>
              <a:rPr lang="en-US" altLang="ko-KR" sz="4324" dirty="0" smtClean="0"/>
              <a:t> </a:t>
            </a:r>
            <a:r>
              <a:rPr lang="ko-KR" altLang="en-US" sz="4324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미국이나 유럽 공정무역기업에서 </a:t>
            </a:r>
            <a:endParaRPr lang="en-US" altLang="ko-KR" sz="4324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lvl="0">
              <a:lnSpc>
                <a:spcPct val="90000"/>
              </a:lnSpc>
              <a:buNone/>
              <a:defRPr lang="ko-KR" altLang="en-US"/>
            </a:pPr>
            <a:r>
              <a:rPr lang="en-US" altLang="ko-KR" sz="4324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ko-KR" sz="4324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  </a:t>
            </a:r>
            <a:r>
              <a:rPr lang="ko-KR" altLang="en-US" sz="4324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완제품 수입  </a:t>
            </a:r>
            <a:r>
              <a:rPr lang="en-US" altLang="ko-KR" sz="4324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 </a:t>
            </a:r>
          </a:p>
          <a:p>
            <a:pPr lvl="0">
              <a:lnSpc>
                <a:spcPct val="90000"/>
              </a:lnSpc>
              <a:defRPr lang="ko-KR" altLang="en-US"/>
            </a:pPr>
            <a:r>
              <a:rPr lang="en-US" altLang="ko-KR" sz="4324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ko-KR" altLang="en-US" sz="4324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완전 인증</a:t>
            </a:r>
            <a:r>
              <a:rPr lang="en-US" altLang="ko-KR" sz="4324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, </a:t>
            </a:r>
            <a:r>
              <a:rPr lang="ko-KR" altLang="en-US" sz="4324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부분 인증</a:t>
            </a:r>
            <a:r>
              <a:rPr lang="en-US" altLang="ko-KR" sz="4324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, </a:t>
            </a:r>
            <a:r>
              <a:rPr lang="ko-KR" altLang="en-US" sz="4324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비인증</a:t>
            </a:r>
            <a:r>
              <a:rPr lang="ko-KR" altLang="en-US" sz="4324" dirty="0" err="1" smtClean="0"/>
              <a:t>의</a:t>
            </a:r>
            <a:r>
              <a:rPr lang="ko-KR" altLang="en-US" sz="4324" dirty="0" smtClean="0"/>
              <a:t> 가치</a:t>
            </a:r>
            <a:endParaRPr lang="en-US" altLang="ko-KR" sz="4324" dirty="0" smtClean="0"/>
          </a:p>
          <a:p>
            <a:pPr lvl="0">
              <a:lnSpc>
                <a:spcPct val="90000"/>
              </a:lnSpc>
              <a:buNone/>
              <a:defRPr lang="ko-KR" altLang="en-US"/>
            </a:pPr>
            <a:r>
              <a:rPr lang="en-US" altLang="ko-KR" sz="4324" dirty="0" smtClean="0"/>
              <a:t> </a:t>
            </a:r>
            <a:r>
              <a:rPr lang="en-US" altLang="ko-KR" sz="4324" dirty="0" smtClean="0"/>
              <a:t>   </a:t>
            </a:r>
            <a:r>
              <a:rPr lang="ko-KR" altLang="en-US" sz="4324" dirty="0" smtClean="0"/>
              <a:t>사슬이 복잡하게 전개</a:t>
            </a:r>
            <a:endParaRPr lang="en-US" altLang="ko-KR" sz="4324" dirty="0" smtClean="0"/>
          </a:p>
          <a:p>
            <a:pPr lvl="0">
              <a:lnSpc>
                <a:spcPct val="90000"/>
              </a:lnSpc>
              <a:buNone/>
              <a:defRPr lang="ko-KR" altLang="en-US"/>
            </a:pPr>
            <a:endParaRPr lang="en-US" altLang="ko-KR" sz="4324" dirty="0" smtClean="0"/>
          </a:p>
          <a:p>
            <a:pPr lvl="0">
              <a:lnSpc>
                <a:spcPct val="90000"/>
              </a:lnSpc>
              <a:buNone/>
              <a:defRPr lang="ko-KR" altLang="en-US"/>
            </a:pPr>
            <a:r>
              <a:rPr lang="en-US" altLang="ko-KR" sz="4324" dirty="0" smtClean="0"/>
              <a:t> </a:t>
            </a:r>
            <a:r>
              <a:rPr lang="ko-KR" altLang="en-US" sz="4324" dirty="0" smtClean="0"/>
              <a:t> → </a:t>
            </a:r>
            <a:r>
              <a:rPr lang="ko-KR" altLang="en-US" sz="4324" dirty="0" smtClean="0">
                <a:solidFill>
                  <a:srgbClr val="FFC000"/>
                </a:solidFill>
              </a:rPr>
              <a:t>시장규모가 적은 상황</a:t>
            </a:r>
            <a:r>
              <a:rPr lang="en-US" altLang="ko-KR" sz="4324" dirty="0" smtClean="0"/>
              <a:t>, </a:t>
            </a:r>
            <a:r>
              <a:rPr lang="ko-KR" altLang="en-US" sz="4324" dirty="0" err="1" smtClean="0"/>
              <a:t>상품군</a:t>
            </a:r>
            <a:r>
              <a:rPr lang="ko-KR" altLang="en-US" sz="4324" dirty="0" smtClean="0"/>
              <a:t> 다양화</a:t>
            </a:r>
            <a:r>
              <a:rPr lang="en-US" altLang="ko-KR" sz="4324" dirty="0" smtClean="0"/>
              <a:t>, </a:t>
            </a:r>
          </a:p>
          <a:p>
            <a:pPr lvl="0">
              <a:lnSpc>
                <a:spcPct val="90000"/>
              </a:lnSpc>
              <a:buNone/>
              <a:defRPr lang="ko-KR" altLang="en-US"/>
            </a:pPr>
            <a:r>
              <a:rPr lang="ko-KR" altLang="en-US" sz="4324" dirty="0" smtClean="0"/>
              <a:t>   </a:t>
            </a:r>
            <a:r>
              <a:rPr lang="en-US" altLang="ko-KR" sz="4324" dirty="0" smtClean="0"/>
              <a:t>  </a:t>
            </a:r>
            <a:r>
              <a:rPr lang="ko-KR" altLang="en-US" sz="4324" dirty="0" smtClean="0"/>
              <a:t>부족한 자원을 보완</a:t>
            </a:r>
            <a:r>
              <a:rPr lang="en-US" altLang="ko-KR" sz="4324" dirty="0" smtClean="0"/>
              <a:t> </a:t>
            </a:r>
          </a:p>
          <a:p>
            <a:pPr lvl="0">
              <a:lnSpc>
                <a:spcPct val="90000"/>
              </a:lnSpc>
              <a:buNone/>
              <a:defRPr lang="ko-KR" altLang="en-US"/>
            </a:pPr>
            <a:r>
              <a:rPr lang="ko-KR" altLang="en-US" sz="4324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  </a:t>
            </a:r>
            <a:endParaRPr lang="en-US" altLang="ko-KR" sz="4324" dirty="0" smtClean="0"/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FT_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3082909"/>
          </a:xfrm>
          <a:prstGeom prst="rect">
            <a:avLst/>
          </a:prstGeom>
        </p:spPr>
      </p:pic>
      <p:pic>
        <p:nvPicPr>
          <p:cNvPr id="5" name="그림 4" descr="FT_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567432"/>
            <a:ext cx="9144000" cy="4290568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6972320" cy="928686"/>
          </a:xfrm>
        </p:spPr>
        <p:txBody>
          <a:bodyPr>
            <a:normAutofit/>
          </a:bodyPr>
          <a:lstStyle/>
          <a:p>
            <a:pPr lvl="0">
              <a:defRPr lang="ko-KR" altLang="en-US"/>
            </a:pPr>
            <a:r>
              <a:rPr lang="ko-KR" alt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주류화  부작용 </a:t>
            </a:r>
            <a:r>
              <a:rPr lang="ko-KR" altLang="en-US" dirty="0" smtClean="0">
                <a:solidFill>
                  <a:srgbClr val="FFC000"/>
                </a:solidFill>
              </a:rPr>
              <a:t>최소화  </a:t>
            </a:r>
            <a:r>
              <a:rPr lang="ko-KR" alt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 </a:t>
            </a:r>
            <a:endParaRPr lang="ko-KR" altLang="en-US" b="1" dirty="0">
              <a:solidFill>
                <a:srgbClr val="FFC000"/>
              </a:solidFill>
            </a:endParaRPr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>
          <a:xfrm>
            <a:off x="0" y="1571612"/>
            <a:ext cx="9144000" cy="5286388"/>
          </a:xfrm>
        </p:spPr>
        <p:txBody>
          <a:bodyPr>
            <a:normAutofit fontScale="77500" lnSpcReduction="20000"/>
          </a:bodyPr>
          <a:lstStyle/>
          <a:p>
            <a:pPr lvl="0">
              <a:lnSpc>
                <a:spcPct val="90000"/>
              </a:lnSpc>
              <a:defRPr lang="ko-KR" altLang="en-US"/>
            </a:pPr>
            <a:r>
              <a:rPr lang="en-US" altLang="ko-KR" sz="4324" dirty="0" smtClean="0"/>
              <a:t> </a:t>
            </a:r>
            <a:r>
              <a:rPr lang="ko-KR" altLang="en-US" sz="4324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공정무역단체 가치사슬을 투명하게 관리</a:t>
            </a:r>
            <a:r>
              <a:rPr lang="en-US" altLang="ko-KR" sz="4324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</a:p>
          <a:p>
            <a:pPr lvl="0">
              <a:lnSpc>
                <a:spcPct val="90000"/>
              </a:lnSpc>
              <a:buNone/>
              <a:defRPr lang="ko-KR" altLang="en-US"/>
            </a:pPr>
            <a:r>
              <a:rPr lang="en-US" altLang="ko-KR" sz="4324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ko-KR" sz="4324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  </a:t>
            </a:r>
            <a:r>
              <a:rPr lang="ko-KR" altLang="en-US" sz="4324" dirty="0" smtClean="0"/>
              <a:t>중개상의 유통경로 철저히 모니터링  </a:t>
            </a:r>
            <a:r>
              <a:rPr lang="ko-KR" altLang="en-US" sz="4324" dirty="0" smtClean="0"/>
              <a:t> </a:t>
            </a:r>
            <a:r>
              <a:rPr lang="ko-KR" altLang="en-US" sz="1100" dirty="0" smtClean="0"/>
              <a:t> </a:t>
            </a:r>
            <a:endParaRPr lang="ko-KR" altLang="en-US" sz="1100" dirty="0"/>
          </a:p>
          <a:p>
            <a:pPr lvl="0">
              <a:lnSpc>
                <a:spcPct val="90000"/>
              </a:lnSpc>
              <a:defRPr lang="ko-KR" altLang="en-US"/>
            </a:pPr>
            <a:r>
              <a:rPr lang="ko-KR" altLang="en-US" sz="4324" dirty="0"/>
              <a:t> </a:t>
            </a:r>
            <a:r>
              <a:rPr lang="ko-KR" altLang="en-US" sz="4324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생산</a:t>
            </a:r>
            <a:r>
              <a:rPr lang="en-US" altLang="ko-KR" sz="4324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-</a:t>
            </a:r>
            <a:r>
              <a:rPr lang="ko-KR" altLang="en-US" sz="4324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소비과정 데이터 축적</a:t>
            </a:r>
            <a:r>
              <a:rPr lang="en-US" altLang="ko-KR" sz="4324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, </a:t>
            </a:r>
            <a:r>
              <a:rPr lang="ko-KR" altLang="en-US" sz="4324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성과 가시화 </a:t>
            </a:r>
            <a:endParaRPr lang="en-US" altLang="ko-KR" sz="4324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lvl="0">
              <a:lnSpc>
                <a:spcPct val="90000"/>
              </a:lnSpc>
              <a:buNone/>
              <a:defRPr lang="ko-KR" altLang="en-US"/>
            </a:pPr>
            <a:r>
              <a:rPr lang="en-US" altLang="ko-KR" sz="4324" dirty="0" smtClean="0"/>
              <a:t> </a:t>
            </a:r>
            <a:r>
              <a:rPr lang="en-US" altLang="ko-KR" sz="4324" dirty="0" smtClean="0"/>
              <a:t>   </a:t>
            </a:r>
            <a:r>
              <a:rPr lang="ko-KR" altLang="en-US" sz="4324" dirty="0" smtClean="0"/>
              <a:t>일반유통업체 수입 공정무역 제품에 대한</a:t>
            </a:r>
            <a:endParaRPr lang="en-US" altLang="ko-KR" sz="4324" dirty="0" smtClean="0"/>
          </a:p>
          <a:p>
            <a:pPr lvl="0">
              <a:lnSpc>
                <a:spcPct val="90000"/>
              </a:lnSpc>
              <a:buNone/>
              <a:defRPr lang="ko-KR" altLang="en-US"/>
            </a:pPr>
            <a:r>
              <a:rPr lang="en-US" altLang="ko-KR" sz="4324" dirty="0" smtClean="0"/>
              <a:t> </a:t>
            </a:r>
            <a:r>
              <a:rPr lang="en-US" altLang="ko-KR" sz="4324" dirty="0" smtClean="0"/>
              <a:t>   </a:t>
            </a:r>
            <a:r>
              <a:rPr lang="ko-KR" altLang="en-US" sz="4324" dirty="0" smtClean="0"/>
              <a:t>비교 평가 모니터링 </a:t>
            </a:r>
            <a:r>
              <a:rPr lang="en-US" altLang="ko-KR" sz="4324" dirty="0" smtClean="0"/>
              <a:t>  </a:t>
            </a:r>
            <a:endParaRPr lang="en-US" altLang="ko-KR" sz="4324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lvl="0">
              <a:lnSpc>
                <a:spcPct val="90000"/>
              </a:lnSpc>
              <a:defRPr lang="ko-KR" altLang="en-US"/>
            </a:pPr>
            <a:r>
              <a:rPr lang="en-US" altLang="ko-KR" sz="4324" dirty="0" smtClean="0"/>
              <a:t> </a:t>
            </a:r>
            <a:r>
              <a:rPr lang="ko-KR" altLang="en-US" sz="4324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공정무역마을 운동 활성화  </a:t>
            </a:r>
            <a:endParaRPr lang="en-US" altLang="ko-KR" sz="4324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lvl="0">
              <a:lnSpc>
                <a:spcPct val="90000"/>
              </a:lnSpc>
              <a:buNone/>
              <a:defRPr lang="ko-KR" altLang="en-US"/>
            </a:pPr>
            <a:r>
              <a:rPr lang="en-US" altLang="ko-KR" sz="4324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ko-KR" sz="4324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  </a:t>
            </a:r>
            <a:r>
              <a:rPr lang="ko-KR" altLang="en-US" sz="4324" dirty="0" smtClean="0"/>
              <a:t>→ 공정무역단체 중심 시장규모 확장</a:t>
            </a:r>
            <a:endParaRPr lang="en-US" altLang="ko-KR" sz="4324" dirty="0" smtClean="0"/>
          </a:p>
          <a:p>
            <a:pPr lvl="0">
              <a:lnSpc>
                <a:spcPct val="90000"/>
              </a:lnSpc>
              <a:buNone/>
              <a:defRPr lang="ko-KR" altLang="en-US"/>
            </a:pPr>
            <a:r>
              <a:rPr lang="en-US" altLang="ko-KR" sz="4324" dirty="0" smtClean="0"/>
              <a:t> </a:t>
            </a:r>
            <a:r>
              <a:rPr lang="en-US" altLang="ko-KR" sz="4324" dirty="0" smtClean="0"/>
              <a:t>  (</a:t>
            </a:r>
            <a:r>
              <a:rPr lang="ko-KR" altLang="en-US" sz="4324" dirty="0" smtClean="0"/>
              <a:t>국제개발단체</a:t>
            </a:r>
            <a:r>
              <a:rPr lang="en-US" altLang="ko-KR" sz="4324" dirty="0" smtClean="0"/>
              <a:t>, NGO, </a:t>
            </a:r>
            <a:r>
              <a:rPr lang="ko-KR" altLang="en-US" sz="4324" dirty="0" smtClean="0">
                <a:solidFill>
                  <a:srgbClr val="FFFF00"/>
                </a:solidFill>
              </a:rPr>
              <a:t>종교단체</a:t>
            </a:r>
            <a:r>
              <a:rPr lang="en-US" altLang="ko-KR" sz="4324" dirty="0" smtClean="0"/>
              <a:t>, </a:t>
            </a:r>
            <a:r>
              <a:rPr lang="ko-KR" altLang="en-US" sz="4324" dirty="0" err="1" smtClean="0"/>
              <a:t>지자체</a:t>
            </a:r>
            <a:r>
              <a:rPr lang="ko-KR" altLang="en-US" sz="4324" dirty="0" smtClean="0"/>
              <a:t> 협력</a:t>
            </a:r>
            <a:r>
              <a:rPr lang="en-US" altLang="ko-KR" sz="4324" dirty="0" smtClean="0"/>
              <a:t>)</a:t>
            </a:r>
            <a:r>
              <a:rPr lang="ko-KR" altLang="en-US" sz="4324" dirty="0" smtClean="0"/>
              <a:t>  </a:t>
            </a:r>
            <a:endParaRPr lang="en-US" altLang="ko-KR" sz="4324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lvl="0">
              <a:lnSpc>
                <a:spcPct val="90000"/>
              </a:lnSpc>
              <a:defRPr lang="ko-KR" altLang="en-US"/>
            </a:pPr>
            <a:r>
              <a:rPr lang="en-US" altLang="ko-KR" sz="4324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ko-KR" altLang="en-US" sz="4324" dirty="0" smtClean="0"/>
              <a:t>국제개발단체</a:t>
            </a:r>
            <a:r>
              <a:rPr lang="en-US" altLang="ko-KR" sz="4324" dirty="0" smtClean="0"/>
              <a:t>·</a:t>
            </a:r>
            <a:r>
              <a:rPr lang="ko-KR" altLang="en-US" sz="4324" dirty="0" smtClean="0"/>
              <a:t>정부와의 협력 </a:t>
            </a:r>
            <a:endParaRPr lang="en-US" altLang="ko-KR" sz="4324" dirty="0" smtClean="0"/>
          </a:p>
          <a:p>
            <a:pPr lvl="0">
              <a:lnSpc>
                <a:spcPct val="90000"/>
              </a:lnSpc>
              <a:buNone/>
              <a:defRPr lang="ko-KR" altLang="en-US"/>
            </a:pPr>
            <a:r>
              <a:rPr lang="ko-KR" altLang="en-US" sz="4324" dirty="0" smtClean="0"/>
              <a:t>    → 생산자 개발과 역량강화 </a:t>
            </a:r>
            <a:endParaRPr lang="en-US" altLang="ko-KR" sz="4324" dirty="0" smtClean="0"/>
          </a:p>
          <a:p>
            <a:pPr lvl="0">
              <a:lnSpc>
                <a:spcPct val="90000"/>
              </a:lnSpc>
              <a:buNone/>
              <a:defRPr lang="ko-KR" altLang="en-US"/>
            </a:pPr>
            <a:r>
              <a:rPr lang="en-US" altLang="ko-KR" sz="4324" dirty="0" smtClean="0"/>
              <a:t> </a:t>
            </a:r>
            <a:r>
              <a:rPr lang="en-US" altLang="ko-KR" sz="4324" dirty="0" smtClean="0"/>
              <a:t>   </a:t>
            </a:r>
            <a:endParaRPr lang="en-US" altLang="ko-KR" sz="4324" dirty="0" smtClean="0"/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FT_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37" y="0"/>
            <a:ext cx="8762526" cy="6858000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제목 없음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57406"/>
            <a:ext cx="9290333" cy="4500594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5614998" cy="928686"/>
          </a:xfrm>
        </p:spPr>
        <p:txBody>
          <a:bodyPr/>
          <a:lstStyle/>
          <a:p>
            <a:pPr lvl="0">
              <a:defRPr lang="ko-KR" altLang="en-US"/>
            </a:pPr>
            <a:r>
              <a:rPr lang="ko-KR" alt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공정무역마을 운동   </a:t>
            </a:r>
            <a:endParaRPr lang="ko-KR" altLang="en-US" b="1" dirty="0">
              <a:solidFill>
                <a:srgbClr val="FFC000"/>
              </a:solidFill>
            </a:endParaRPr>
          </a:p>
        </p:txBody>
      </p:sp>
      <p:sp>
        <p:nvSpPr>
          <p:cNvPr id="7" name="내용 개체 틀 4"/>
          <p:cNvSpPr>
            <a:spLocks noGrp="1"/>
          </p:cNvSpPr>
          <p:nvPr>
            <p:ph idx="1"/>
          </p:nvPr>
        </p:nvSpPr>
        <p:spPr>
          <a:xfrm>
            <a:off x="0" y="1643050"/>
            <a:ext cx="9144000" cy="5000636"/>
          </a:xfrm>
        </p:spPr>
        <p:txBody>
          <a:bodyPr>
            <a:normAutofit/>
          </a:bodyPr>
          <a:lstStyle/>
          <a:p>
            <a:r>
              <a:rPr lang="ko-KR" altLang="en-US" sz="3600" dirty="0" smtClean="0"/>
              <a:t> </a:t>
            </a:r>
            <a:r>
              <a:rPr lang="ko-KR" altLang="en-US" sz="3600" b="1" dirty="0" smtClean="0">
                <a:solidFill>
                  <a:srgbClr val="FFC000"/>
                </a:solidFill>
              </a:rPr>
              <a:t>서울시 공정무역도시 선언 </a:t>
            </a:r>
            <a:r>
              <a:rPr lang="ko-KR" altLang="en-US" sz="3600" b="1" dirty="0" smtClean="0"/>
              <a:t>   </a:t>
            </a:r>
            <a:r>
              <a:rPr lang="en-US" altLang="ko-KR" sz="3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  </a:t>
            </a:r>
            <a:endParaRPr lang="en-US" altLang="ko-KR" sz="3600" b="1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>
              <a:buNone/>
            </a:pPr>
            <a:r>
              <a:rPr lang="ko-KR" altLang="en-US" sz="3600" b="1" dirty="0" smtClean="0"/>
              <a:t>   </a:t>
            </a:r>
            <a:r>
              <a:rPr lang="en-US" altLang="ko-KR" sz="3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  </a:t>
            </a:r>
          </a:p>
          <a:p>
            <a:pPr>
              <a:buNone/>
            </a:pPr>
            <a:r>
              <a:rPr lang="en-US" altLang="ko-KR" sz="1100" b="1" dirty="0" smtClean="0">
                <a:solidFill>
                  <a:srgbClr val="FFC000"/>
                </a:solidFill>
              </a:rPr>
              <a:t>  </a:t>
            </a:r>
            <a:r>
              <a:rPr lang="ko-KR" altLang="en-US" sz="1100" b="1" dirty="0" smtClean="0"/>
              <a:t> </a:t>
            </a:r>
            <a:r>
              <a:rPr lang="en-US" altLang="ko-KR" sz="1100" b="1" dirty="0" smtClean="0"/>
              <a:t>   </a:t>
            </a:r>
            <a:r>
              <a:rPr lang="ko-KR" altLang="en-US" sz="1100" b="1" dirty="0" smtClean="0"/>
              <a:t>                   </a:t>
            </a:r>
            <a:endParaRPr lang="en-US" altLang="ko-KR" sz="1100" b="1" dirty="0" smtClean="0"/>
          </a:p>
          <a:p>
            <a:pPr>
              <a:buNone/>
            </a:pPr>
            <a:r>
              <a:rPr lang="en-US" altLang="ko-KR" sz="3600" b="1" dirty="0" smtClean="0"/>
              <a:t>          </a:t>
            </a:r>
            <a:endParaRPr lang="en-US" altLang="ko-KR" sz="3600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>
              <a:buNone/>
            </a:pPr>
            <a:endParaRPr lang="en-US" altLang="ko-KR" sz="3600" dirty="0" smtClean="0"/>
          </a:p>
          <a:p>
            <a:pPr>
              <a:buNone/>
            </a:pPr>
            <a:endParaRPr lang="ko-KR" altLang="en-US" sz="3600" dirty="0" smtClean="0"/>
          </a:p>
          <a:p>
            <a:pPr>
              <a:buNone/>
            </a:pPr>
            <a:endParaRPr lang="ko-KR" altLang="en-US" sz="3600" dirty="0" smtClean="0"/>
          </a:p>
          <a:p>
            <a:pPr>
              <a:buNone/>
            </a:pPr>
            <a:endParaRPr lang="ko-KR" altLang="en-US" sz="3600" dirty="0" smtClean="0"/>
          </a:p>
          <a:p>
            <a:pPr>
              <a:buNone/>
            </a:pPr>
            <a:endParaRPr lang="ko-KR" altLang="en-US" sz="3600" dirty="0"/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507288" cy="928686"/>
          </a:xfrm>
        </p:spPr>
        <p:txBody>
          <a:bodyPr>
            <a:normAutofit/>
          </a:bodyPr>
          <a:lstStyle/>
          <a:p>
            <a:r>
              <a:rPr lang="ko-KR" altLang="en-US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민중 교역</a:t>
            </a:r>
            <a:r>
              <a:rPr lang="en-US" altLang="ko-KR" sz="3200" b="1" dirty="0" smtClean="0">
                <a:solidFill>
                  <a:srgbClr val="FFC000"/>
                </a:solidFill>
              </a:rPr>
              <a:t>‘people to people trade’</a:t>
            </a:r>
            <a:endParaRPr lang="ko-KR" altLang="en-US" sz="3200" b="1" dirty="0">
              <a:solidFill>
                <a:srgbClr val="FFC000"/>
              </a:solidFill>
            </a:endParaRPr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>
          <a:xfrm>
            <a:off x="0" y="1857364"/>
            <a:ext cx="9144000" cy="5000636"/>
          </a:xfrm>
        </p:spPr>
        <p:txBody>
          <a:bodyPr>
            <a:normAutofit lnSpcReduction="10000"/>
          </a:bodyPr>
          <a:lstStyle/>
          <a:p>
            <a:r>
              <a:rPr lang="ko-KR" altLang="en-US" sz="3600" dirty="0" smtClean="0"/>
              <a:t> </a:t>
            </a:r>
            <a:r>
              <a:rPr lang="ko-KR" altLang="en-US" sz="3600" b="1" dirty="0" smtClean="0"/>
              <a:t>공정무역</a:t>
            </a:r>
            <a:r>
              <a:rPr lang="en-US" altLang="ko-KR" sz="3600" b="1" dirty="0" smtClean="0"/>
              <a:t>(fair trade)</a:t>
            </a:r>
            <a:r>
              <a:rPr lang="ko-KR" altLang="en-US" sz="3600" b="1" dirty="0" smtClean="0"/>
              <a:t>은 공정 가격 위주   </a:t>
            </a:r>
            <a:endParaRPr lang="en-US" altLang="ko-KR" sz="3600" b="1" dirty="0" smtClean="0"/>
          </a:p>
          <a:p>
            <a:pPr>
              <a:buNone/>
            </a:pPr>
            <a:r>
              <a:rPr lang="en-US" altLang="ko-KR" sz="3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  </a:t>
            </a:r>
            <a:r>
              <a:rPr lang="ko-KR" altLang="en-US" sz="3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민중 교역은 공정 가격은 물론 </a:t>
            </a:r>
            <a:endParaRPr lang="en-US" altLang="ko-KR" sz="3600" b="1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>
              <a:buNone/>
            </a:pPr>
            <a:r>
              <a:rPr lang="en-US" altLang="ko-KR" sz="3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  </a:t>
            </a:r>
            <a:r>
              <a:rPr lang="ko-KR" altLang="en-US" sz="3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교역</a:t>
            </a:r>
            <a:r>
              <a:rPr lang="en-US" altLang="ko-KR" sz="3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, </a:t>
            </a:r>
            <a:r>
              <a:rPr lang="ko-KR" altLang="en-US" sz="3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문화 교류</a:t>
            </a:r>
            <a:r>
              <a:rPr lang="en-US" altLang="ko-KR" sz="3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, </a:t>
            </a:r>
            <a:r>
              <a:rPr lang="ko-KR" altLang="en-US" sz="3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호혜</a:t>
            </a:r>
            <a:r>
              <a:rPr lang="en-US" altLang="ko-KR" sz="3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, </a:t>
            </a:r>
            <a:r>
              <a:rPr lang="ko-KR" altLang="en-US" sz="3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평화를 기반으로</a:t>
            </a:r>
            <a:endParaRPr lang="en-US" altLang="ko-KR" sz="3600" b="1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>
              <a:buNone/>
            </a:pPr>
            <a:r>
              <a:rPr lang="ko-KR" altLang="en-US" sz="3600" b="1" dirty="0" smtClean="0"/>
              <a:t>   </a:t>
            </a:r>
            <a:r>
              <a:rPr lang="ko-KR" altLang="en-US" sz="3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깊은 공동체 의식 추구</a:t>
            </a:r>
            <a:r>
              <a:rPr lang="en-US" altLang="ko-KR" sz="3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  </a:t>
            </a:r>
          </a:p>
          <a:p>
            <a:pPr>
              <a:buNone/>
            </a:pPr>
            <a:r>
              <a:rPr lang="en-US" altLang="ko-KR" sz="1100" b="1" dirty="0" smtClean="0">
                <a:solidFill>
                  <a:srgbClr val="FFC000"/>
                </a:solidFill>
              </a:rPr>
              <a:t>  </a:t>
            </a:r>
            <a:r>
              <a:rPr lang="ko-KR" altLang="en-US" sz="1100" b="1" dirty="0" smtClean="0"/>
              <a:t> </a:t>
            </a:r>
            <a:r>
              <a:rPr lang="en-US" altLang="ko-KR" sz="1100" b="1" dirty="0" smtClean="0"/>
              <a:t>   </a:t>
            </a:r>
            <a:r>
              <a:rPr lang="ko-KR" altLang="en-US" sz="1100" b="1" dirty="0" smtClean="0"/>
              <a:t>                   </a:t>
            </a:r>
            <a:endParaRPr lang="en-US" altLang="ko-KR" sz="1100" b="1" dirty="0" smtClean="0"/>
          </a:p>
          <a:p>
            <a:r>
              <a:rPr lang="en-US" altLang="ko-KR" sz="3600" b="1" dirty="0" smtClean="0"/>
              <a:t> </a:t>
            </a:r>
            <a:r>
              <a:rPr lang="ko-KR" altLang="en-US" sz="3600" b="1" dirty="0" smtClean="0"/>
              <a:t>필리핀 </a:t>
            </a:r>
            <a:r>
              <a:rPr lang="ko-KR" altLang="en-US" sz="3600" b="1" dirty="0" err="1" smtClean="0"/>
              <a:t>마스코바도</a:t>
            </a:r>
            <a:r>
              <a:rPr lang="ko-KR" altLang="en-US" sz="3600" b="1" dirty="0" smtClean="0"/>
              <a:t> 설탕 </a:t>
            </a:r>
            <a:r>
              <a:rPr lang="en-US" altLang="ko-KR" sz="3600" b="1" dirty="0" smtClean="0"/>
              <a:t> </a:t>
            </a:r>
          </a:p>
          <a:p>
            <a:pPr>
              <a:buNone/>
            </a:pPr>
            <a:r>
              <a:rPr lang="en-US" altLang="ko-KR" sz="3600" b="1" dirty="0" smtClean="0"/>
              <a:t>   </a:t>
            </a:r>
            <a:r>
              <a:rPr lang="ko-KR" altLang="en-US" sz="3600" b="1" dirty="0" smtClean="0"/>
              <a:t>팔레스타인 올리브유 </a:t>
            </a:r>
            <a:endParaRPr lang="en-US" altLang="ko-KR" sz="3600" b="1" dirty="0" smtClean="0"/>
          </a:p>
          <a:p>
            <a:pPr>
              <a:buNone/>
            </a:pPr>
            <a:r>
              <a:rPr lang="en-US" altLang="ko-KR" sz="3600" b="1" dirty="0" smtClean="0"/>
              <a:t>   </a:t>
            </a:r>
            <a:r>
              <a:rPr lang="ko-KR" altLang="en-US" sz="3600" b="1" dirty="0" smtClean="0"/>
              <a:t>동티모르</a:t>
            </a:r>
            <a:r>
              <a:rPr lang="en-US" altLang="ko-KR" sz="3600" b="1" dirty="0" smtClean="0"/>
              <a:t>, </a:t>
            </a:r>
            <a:r>
              <a:rPr lang="ko-KR" altLang="en-US" sz="3600" b="1" dirty="0" smtClean="0"/>
              <a:t>페루</a:t>
            </a:r>
            <a:r>
              <a:rPr lang="en-US" altLang="ko-KR" sz="3600" b="1" dirty="0" smtClean="0"/>
              <a:t>, </a:t>
            </a:r>
            <a:r>
              <a:rPr lang="ko-KR" altLang="en-US" sz="3600" b="1" dirty="0" smtClean="0"/>
              <a:t>라오스 커피 등 </a:t>
            </a:r>
            <a:r>
              <a:rPr lang="ko-KR" altLang="en-US" sz="3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ko-KR" sz="3600" b="1" dirty="0" smtClean="0"/>
              <a:t> </a:t>
            </a:r>
          </a:p>
          <a:p>
            <a:pPr>
              <a:buNone/>
            </a:pPr>
            <a:r>
              <a:rPr lang="en-US" altLang="ko-KR" sz="3600" b="1" dirty="0" smtClean="0"/>
              <a:t>          </a:t>
            </a:r>
            <a:endParaRPr lang="en-US" altLang="ko-KR" sz="3600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>
              <a:buNone/>
            </a:pPr>
            <a:endParaRPr lang="en-US" altLang="ko-KR" sz="3600" dirty="0" smtClean="0"/>
          </a:p>
          <a:p>
            <a:pPr>
              <a:buNone/>
            </a:pPr>
            <a:endParaRPr lang="ko-KR" altLang="en-US" sz="3600" dirty="0" smtClean="0"/>
          </a:p>
          <a:p>
            <a:pPr>
              <a:buNone/>
            </a:pPr>
            <a:endParaRPr lang="ko-KR" altLang="en-US" sz="3600" dirty="0" smtClean="0"/>
          </a:p>
          <a:p>
            <a:pPr>
              <a:buNone/>
            </a:pPr>
            <a:endParaRPr lang="ko-KR" altLang="en-US" sz="3600" dirty="0" smtClean="0"/>
          </a:p>
          <a:p>
            <a:pPr>
              <a:buNone/>
            </a:pPr>
            <a:endParaRPr lang="ko-KR" altLang="en-US" sz="3600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%BCҰ%B31_1_july060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687" y="0"/>
            <a:ext cx="478631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507288" cy="928686"/>
          </a:xfrm>
        </p:spPr>
        <p:txBody>
          <a:bodyPr>
            <a:normAutofit/>
          </a:bodyPr>
          <a:lstStyle/>
          <a:p>
            <a:r>
              <a:rPr lang="ko-KR" altLang="en-US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민중 교역</a:t>
            </a:r>
            <a:endParaRPr lang="ko-KR" altLang="en-US" sz="3200" b="1" dirty="0">
              <a:solidFill>
                <a:srgbClr val="FFC000"/>
              </a:solidFill>
            </a:endParaRPr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>
          <a:xfrm>
            <a:off x="0" y="1857364"/>
            <a:ext cx="9144000" cy="5000636"/>
          </a:xfrm>
        </p:spPr>
        <p:txBody>
          <a:bodyPr>
            <a:normAutofit/>
          </a:bodyPr>
          <a:lstStyle/>
          <a:p>
            <a:r>
              <a:rPr lang="ko-KR" altLang="en-US" sz="3600" dirty="0" smtClean="0"/>
              <a:t> </a:t>
            </a:r>
            <a:r>
              <a:rPr lang="en-US" altLang="ko-KR" sz="3600" b="1" dirty="0" err="1" smtClean="0">
                <a:solidFill>
                  <a:srgbClr val="FFC000"/>
                </a:solidFill>
              </a:rPr>
              <a:t>APNet</a:t>
            </a:r>
            <a:r>
              <a:rPr lang="ko-KR" altLang="en-US" sz="3600" b="1" dirty="0" smtClean="0"/>
              <a:t>   </a:t>
            </a:r>
            <a:r>
              <a:rPr lang="en-US" altLang="ko-KR" sz="3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  </a:t>
            </a:r>
          </a:p>
          <a:p>
            <a:pPr>
              <a:buNone/>
            </a:pPr>
            <a:r>
              <a:rPr lang="ko-KR" altLang="en-US" sz="3600" b="1" dirty="0" smtClean="0"/>
              <a:t>   </a:t>
            </a:r>
            <a:r>
              <a:rPr lang="en-US" altLang="ko-KR" sz="3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  </a:t>
            </a:r>
          </a:p>
          <a:p>
            <a:pPr>
              <a:buNone/>
            </a:pPr>
            <a:r>
              <a:rPr lang="en-US" altLang="ko-KR" sz="1100" b="1" dirty="0" smtClean="0">
                <a:solidFill>
                  <a:srgbClr val="FFC000"/>
                </a:solidFill>
              </a:rPr>
              <a:t>  </a:t>
            </a:r>
            <a:r>
              <a:rPr lang="ko-KR" altLang="en-US" sz="1100" b="1" dirty="0" smtClean="0"/>
              <a:t> </a:t>
            </a:r>
            <a:r>
              <a:rPr lang="en-US" altLang="ko-KR" sz="1100" b="1" dirty="0" smtClean="0"/>
              <a:t>   </a:t>
            </a:r>
            <a:r>
              <a:rPr lang="ko-KR" altLang="en-US" sz="1100" b="1" dirty="0" smtClean="0"/>
              <a:t>                   </a:t>
            </a:r>
            <a:endParaRPr lang="en-US" altLang="ko-KR" sz="1100" b="1" dirty="0" smtClean="0"/>
          </a:p>
          <a:p>
            <a:r>
              <a:rPr lang="en-US" altLang="ko-KR" sz="3600" b="1" dirty="0" smtClean="0"/>
              <a:t> </a:t>
            </a:r>
            <a:r>
              <a:rPr lang="ko-KR" altLang="en-US" sz="3600" b="1" dirty="0" smtClean="0"/>
              <a:t>지역풍토에 맞는 </a:t>
            </a:r>
            <a:r>
              <a:rPr lang="en-US" altLang="ko-KR" sz="3600" b="1" dirty="0" smtClean="0"/>
              <a:t> </a:t>
            </a:r>
          </a:p>
          <a:p>
            <a:pPr>
              <a:buNone/>
            </a:pPr>
            <a:r>
              <a:rPr lang="en-US" altLang="ko-KR" sz="3600" b="1" dirty="0" smtClean="0"/>
              <a:t>   </a:t>
            </a:r>
            <a:r>
              <a:rPr lang="ko-KR" altLang="en-US" sz="3600" b="1" dirty="0" smtClean="0"/>
              <a:t>환경 훼손 않는  </a:t>
            </a:r>
            <a:endParaRPr lang="en-US" altLang="ko-KR" sz="3600" b="1" dirty="0" smtClean="0"/>
          </a:p>
          <a:p>
            <a:pPr>
              <a:buNone/>
            </a:pPr>
            <a:r>
              <a:rPr lang="en-US" altLang="ko-KR" sz="3600" b="1" dirty="0" smtClean="0"/>
              <a:t>   </a:t>
            </a:r>
            <a:r>
              <a:rPr lang="ko-KR" altLang="en-US" sz="3600" b="1" dirty="0" smtClean="0"/>
              <a:t>호혜의 관계 중시 </a:t>
            </a:r>
            <a:r>
              <a:rPr lang="ko-KR" altLang="en-US" sz="3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ko-KR" sz="3600" b="1" dirty="0" smtClean="0"/>
              <a:t> </a:t>
            </a:r>
          </a:p>
          <a:p>
            <a:pPr>
              <a:buNone/>
            </a:pPr>
            <a:r>
              <a:rPr lang="en-US" altLang="ko-KR" sz="3600" b="1" dirty="0" smtClean="0"/>
              <a:t>          </a:t>
            </a:r>
            <a:endParaRPr lang="en-US" altLang="ko-KR" sz="3600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>
              <a:buNone/>
            </a:pPr>
            <a:endParaRPr lang="en-US" altLang="ko-KR" sz="3600" dirty="0" smtClean="0"/>
          </a:p>
          <a:p>
            <a:pPr>
              <a:buNone/>
            </a:pPr>
            <a:endParaRPr lang="ko-KR" altLang="en-US" sz="3600" dirty="0" smtClean="0"/>
          </a:p>
          <a:p>
            <a:pPr>
              <a:buNone/>
            </a:pPr>
            <a:endParaRPr lang="ko-KR" altLang="en-US" sz="3600" dirty="0" smtClean="0"/>
          </a:p>
          <a:p>
            <a:pPr>
              <a:buNone/>
            </a:pPr>
            <a:endParaRPr lang="ko-KR" altLang="en-US" sz="3600" dirty="0" smtClean="0"/>
          </a:p>
          <a:p>
            <a:pPr>
              <a:buNone/>
            </a:pPr>
            <a:endParaRPr lang="ko-KR" altLang="en-US" sz="3600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5757874" cy="928686"/>
          </a:xfrm>
        </p:spPr>
        <p:txBody>
          <a:bodyPr>
            <a:normAutofit/>
          </a:bodyPr>
          <a:lstStyle/>
          <a:p>
            <a:r>
              <a:rPr lang="ko-KR" altLang="en-US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암브로시오</a:t>
            </a:r>
            <a:r>
              <a:rPr lang="ko-KR" altLang="en-US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성인 </a:t>
            </a:r>
            <a:endParaRPr lang="ko-KR" altLang="en-US" b="1" dirty="0">
              <a:solidFill>
                <a:srgbClr val="FFC000"/>
              </a:solidFill>
            </a:endParaRPr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>
          <a:xfrm>
            <a:off x="1000100" y="1857364"/>
            <a:ext cx="6786578" cy="5000636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en-US" altLang="ko-KR" sz="3600" b="1" dirty="0" smtClean="0"/>
          </a:p>
          <a:p>
            <a:pPr>
              <a:buNone/>
            </a:pPr>
            <a:r>
              <a:rPr lang="en-US" altLang="ko-KR" sz="3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   “</a:t>
            </a:r>
            <a:r>
              <a:rPr lang="ko-KR" altLang="en-US" sz="3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가난한 이들에게 </a:t>
            </a:r>
            <a:endParaRPr lang="en-US" altLang="ko-KR" sz="3600" b="1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>
              <a:buNone/>
            </a:pPr>
            <a:r>
              <a:rPr lang="en-US" altLang="ko-KR" sz="3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ko-KR" sz="3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   </a:t>
            </a:r>
            <a:r>
              <a:rPr lang="ko-KR" altLang="en-US" sz="3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네가 </a:t>
            </a:r>
            <a:r>
              <a:rPr lang="ko-KR" altLang="en-US" sz="3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가진 것을 </a:t>
            </a:r>
            <a:endParaRPr lang="en-US" altLang="ko-KR" sz="3600" b="1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>
              <a:buNone/>
            </a:pPr>
            <a:r>
              <a:rPr lang="en-US" altLang="ko-KR" sz="3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ko-KR" sz="3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   </a:t>
            </a:r>
            <a:r>
              <a:rPr lang="ko-KR" altLang="en-US" sz="3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주는 </a:t>
            </a:r>
            <a:r>
              <a:rPr lang="ko-KR" altLang="en-US" sz="3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것이 아니라</a:t>
            </a:r>
            <a:endParaRPr lang="en-US" altLang="ko-KR" sz="3600" b="1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>
              <a:buNone/>
            </a:pPr>
            <a:r>
              <a:rPr lang="en-US" altLang="ko-KR" sz="3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    </a:t>
            </a:r>
            <a:r>
              <a:rPr lang="ko-KR" altLang="en-US" sz="3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그들의 것을 </a:t>
            </a:r>
            <a:endParaRPr lang="en-US" altLang="ko-KR" sz="3600" b="1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>
              <a:buNone/>
            </a:pPr>
            <a:r>
              <a:rPr lang="en-US" altLang="ko-KR" sz="3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ko-KR" sz="3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   </a:t>
            </a:r>
            <a:r>
              <a:rPr lang="ko-KR" altLang="en-US" sz="3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다시 </a:t>
            </a:r>
            <a:r>
              <a:rPr lang="ko-KR" altLang="en-US" sz="3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돌려주는 것이다</a:t>
            </a:r>
            <a:r>
              <a:rPr lang="en-US" altLang="ko-KR" sz="3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.”</a:t>
            </a:r>
          </a:p>
          <a:p>
            <a:pPr>
              <a:buNone/>
            </a:pPr>
            <a:endParaRPr lang="en-US" altLang="ko-KR" sz="3600" b="1" dirty="0" smtClean="0">
              <a:solidFill>
                <a:srgbClr val="FFC000"/>
              </a:solidFill>
            </a:endParaRPr>
          </a:p>
          <a:p>
            <a:pPr>
              <a:buNone/>
            </a:pPr>
            <a:r>
              <a:rPr lang="en-US" altLang="ko-KR" sz="1100" b="1" dirty="0" smtClean="0">
                <a:solidFill>
                  <a:srgbClr val="FFC000"/>
                </a:solidFill>
              </a:rPr>
              <a:t>  </a:t>
            </a:r>
            <a:r>
              <a:rPr lang="ko-KR" altLang="en-US" sz="1100" b="1" dirty="0" smtClean="0"/>
              <a:t> </a:t>
            </a:r>
            <a:r>
              <a:rPr lang="en-US" altLang="ko-KR" sz="1100" b="1" dirty="0" smtClean="0"/>
              <a:t>   </a:t>
            </a:r>
            <a:r>
              <a:rPr lang="ko-KR" altLang="en-US" sz="1100" b="1" dirty="0" smtClean="0"/>
              <a:t>             </a:t>
            </a:r>
            <a:r>
              <a:rPr lang="en-US" altLang="ko-KR" sz="3600" b="1" dirty="0" smtClean="0"/>
              <a:t>          </a:t>
            </a:r>
            <a:endParaRPr lang="en-US" altLang="ko-KR" sz="3600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>
              <a:buNone/>
            </a:pPr>
            <a:endParaRPr lang="en-US" altLang="ko-KR" sz="3600" dirty="0" smtClean="0"/>
          </a:p>
          <a:p>
            <a:pPr>
              <a:buNone/>
            </a:pPr>
            <a:endParaRPr lang="ko-KR" altLang="en-US" sz="3600" dirty="0" smtClean="0"/>
          </a:p>
          <a:p>
            <a:pPr>
              <a:buNone/>
            </a:pPr>
            <a:endParaRPr lang="ko-KR" altLang="en-US" sz="3600" dirty="0" smtClean="0"/>
          </a:p>
          <a:p>
            <a:pPr>
              <a:buNone/>
            </a:pPr>
            <a:endParaRPr lang="ko-KR" altLang="en-US" sz="3600" dirty="0" smtClean="0"/>
          </a:p>
          <a:p>
            <a:pPr>
              <a:buNone/>
            </a:pPr>
            <a:endParaRPr lang="ko-KR" altLang="en-US" sz="3600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 descr="20190115092312715opa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30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5786" y="5357826"/>
            <a:ext cx="757214" cy="928686"/>
          </a:xfrm>
        </p:spPr>
        <p:txBody>
          <a:bodyPr/>
          <a:lstStyle/>
          <a:p>
            <a:pPr lvl="0">
              <a:defRPr lang="ko-KR" altLang="en-US"/>
            </a:pPr>
            <a:r>
              <a:rPr lang="ko-KR" altLang="en-US" b="1" dirty="0" smtClean="0">
                <a:solidFill>
                  <a:srgbClr val="FFFF00"/>
                </a:solidFill>
              </a:rPr>
              <a:t>끝</a:t>
            </a:r>
            <a:endParaRPr lang="ko-KR" altLang="en-US" b="1" dirty="0">
              <a:solidFill>
                <a:srgbClr val="FFFF00"/>
              </a:solidFill>
            </a:endParaRPr>
          </a:p>
        </p:txBody>
      </p:sp>
      <p:pic>
        <p:nvPicPr>
          <p:cNvPr id="11" name="그림 10" descr="L5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4942" y="3937754"/>
            <a:ext cx="3929058" cy="2920246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507288" cy="928686"/>
          </a:xfrm>
        </p:spPr>
        <p:txBody>
          <a:bodyPr/>
          <a:lstStyle/>
          <a:p>
            <a:pPr lvl="0">
              <a:defRPr lang="ko-KR" altLang="en-US"/>
            </a:pPr>
            <a:r>
              <a:rPr lang="ko-KR" alt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공정무역의 정의 </a:t>
            </a:r>
            <a:r>
              <a:rPr lang="en-US" altLang="ko-KR" dirty="0" smtClean="0">
                <a:solidFill>
                  <a:srgbClr val="FFC000"/>
                </a:solidFill>
              </a:rPr>
              <a:t>(FINE2004)</a:t>
            </a:r>
            <a:endParaRPr lang="ko-KR" altLang="en-US" b="1" dirty="0">
              <a:solidFill>
                <a:srgbClr val="FFC000"/>
              </a:solidFill>
            </a:endParaRPr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>
          <a:xfrm>
            <a:off x="0" y="1857364"/>
            <a:ext cx="9144000" cy="4857784"/>
          </a:xfrm>
        </p:spPr>
        <p:txBody>
          <a:bodyPr>
            <a:normAutofit fontScale="77500" lnSpcReduction="20000"/>
          </a:bodyPr>
          <a:lstStyle/>
          <a:p>
            <a:pPr lvl="0">
              <a:lnSpc>
                <a:spcPct val="90000"/>
              </a:lnSpc>
              <a:defRPr lang="ko-KR" altLang="en-US"/>
            </a:pPr>
            <a:r>
              <a:rPr lang="en-US" altLang="ko-KR" sz="4324" dirty="0" smtClean="0"/>
              <a:t> </a:t>
            </a:r>
            <a:r>
              <a:rPr lang="ko-KR" altLang="en-US" sz="4324" dirty="0" smtClean="0"/>
              <a:t>대화와 투명성</a:t>
            </a:r>
            <a:r>
              <a:rPr lang="en-US" altLang="ko-KR" sz="4324" dirty="0" smtClean="0"/>
              <a:t>, </a:t>
            </a:r>
            <a:r>
              <a:rPr lang="ko-KR" altLang="en-US" sz="4324" dirty="0" smtClean="0"/>
              <a:t>존중에 기초하여</a:t>
            </a:r>
            <a:endParaRPr lang="en-US" altLang="ko-KR" sz="4324" dirty="0" smtClean="0"/>
          </a:p>
          <a:p>
            <a:pPr lvl="0">
              <a:lnSpc>
                <a:spcPct val="90000"/>
              </a:lnSpc>
              <a:buNone/>
              <a:defRPr lang="ko-KR" altLang="en-US"/>
            </a:pPr>
            <a:r>
              <a:rPr lang="en-US" altLang="ko-KR" sz="4324" dirty="0" smtClean="0"/>
              <a:t>   </a:t>
            </a:r>
            <a:r>
              <a:rPr lang="ko-KR" altLang="en-US" sz="4324" dirty="0" smtClean="0"/>
              <a:t>국제무역에서 보다 </a:t>
            </a:r>
            <a:r>
              <a:rPr lang="ko-KR" altLang="en-US" sz="4324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공평한 관계</a:t>
            </a:r>
            <a:r>
              <a:rPr lang="ko-KR" altLang="en-US" sz="4324" dirty="0" smtClean="0"/>
              <a:t>를 추구하는</a:t>
            </a:r>
            <a:endParaRPr lang="en-US" altLang="ko-KR" sz="4324" dirty="0" smtClean="0"/>
          </a:p>
          <a:p>
            <a:pPr lvl="0">
              <a:lnSpc>
                <a:spcPct val="90000"/>
              </a:lnSpc>
              <a:buNone/>
              <a:defRPr lang="ko-KR" altLang="en-US"/>
            </a:pPr>
            <a:r>
              <a:rPr lang="en-US" altLang="ko-KR" sz="4324" dirty="0" smtClean="0"/>
              <a:t>   </a:t>
            </a:r>
            <a:r>
              <a:rPr lang="ko-KR" altLang="en-US" sz="4324" dirty="0" smtClean="0"/>
              <a:t>거래기반의 </a:t>
            </a:r>
            <a:r>
              <a:rPr lang="ko-KR" altLang="en-US" sz="4324" dirty="0" err="1" smtClean="0"/>
              <a:t>파트너십</a:t>
            </a:r>
            <a:endParaRPr lang="en-US" altLang="ko-KR" sz="4324" dirty="0" smtClean="0"/>
          </a:p>
          <a:p>
            <a:pPr lvl="0">
              <a:lnSpc>
                <a:spcPct val="90000"/>
              </a:lnSpc>
              <a:buNone/>
              <a:defRPr lang="ko-KR" altLang="en-US"/>
            </a:pPr>
            <a:r>
              <a:rPr lang="ko-KR" altLang="en-US" sz="1100" dirty="0" smtClean="0"/>
              <a:t> </a:t>
            </a:r>
            <a:endParaRPr lang="ko-KR" altLang="en-US" sz="1100" dirty="0"/>
          </a:p>
          <a:p>
            <a:pPr lvl="0">
              <a:lnSpc>
                <a:spcPct val="90000"/>
              </a:lnSpc>
              <a:defRPr lang="ko-KR" altLang="en-US"/>
            </a:pPr>
            <a:r>
              <a:rPr lang="ko-KR" altLang="en-US" sz="4324" dirty="0"/>
              <a:t> </a:t>
            </a:r>
            <a:r>
              <a:rPr lang="ko-KR" altLang="en-US" sz="4324" dirty="0" smtClean="0"/>
              <a:t>저개발국가에서 경제발전의 혜택으로부터</a:t>
            </a:r>
            <a:endParaRPr lang="en-US" altLang="ko-KR" sz="4324" dirty="0" smtClean="0"/>
          </a:p>
          <a:p>
            <a:pPr lvl="0">
              <a:lnSpc>
                <a:spcPct val="90000"/>
              </a:lnSpc>
              <a:buNone/>
              <a:defRPr lang="ko-KR" altLang="en-US"/>
            </a:pPr>
            <a:r>
              <a:rPr lang="en-US" altLang="ko-KR" sz="4324" dirty="0" smtClean="0"/>
              <a:t> </a:t>
            </a:r>
            <a:r>
              <a:rPr lang="en-US" altLang="ko-KR" sz="4324" dirty="0" smtClean="0"/>
              <a:t>  </a:t>
            </a:r>
            <a:r>
              <a:rPr lang="ko-KR" altLang="en-US" sz="4324" dirty="0" smtClean="0"/>
              <a:t>소외된 생산자와 노동자들에게 </a:t>
            </a:r>
            <a:r>
              <a:rPr lang="ko-KR" altLang="en-US" sz="4324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더 나은 </a:t>
            </a:r>
            <a:endParaRPr lang="en-US" altLang="ko-KR" sz="4324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lvl="0">
              <a:lnSpc>
                <a:spcPct val="90000"/>
              </a:lnSpc>
              <a:buNone/>
              <a:defRPr lang="ko-KR" altLang="en-US"/>
            </a:pPr>
            <a:r>
              <a:rPr lang="en-US" altLang="ko-KR" sz="4324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ko-KR" sz="4324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 </a:t>
            </a:r>
            <a:r>
              <a:rPr lang="ko-KR" altLang="en-US" sz="4324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거래조건을 제공</a:t>
            </a:r>
            <a:r>
              <a:rPr lang="ko-KR" altLang="en-US" sz="4324" dirty="0" smtClean="0"/>
              <a:t>하고 그들의 권리를 보호</a:t>
            </a:r>
            <a:endParaRPr lang="en-US" altLang="ko-KR" sz="4324" dirty="0" smtClean="0"/>
          </a:p>
          <a:p>
            <a:pPr lvl="0">
              <a:lnSpc>
                <a:spcPct val="90000"/>
              </a:lnSpc>
              <a:buNone/>
              <a:defRPr lang="ko-KR" altLang="en-US"/>
            </a:pPr>
            <a:r>
              <a:rPr lang="en-US" altLang="ko-KR" sz="4324" dirty="0" smtClean="0"/>
              <a:t> </a:t>
            </a:r>
            <a:r>
              <a:rPr lang="en-US" altLang="ko-KR" sz="4324" dirty="0" smtClean="0"/>
              <a:t>  </a:t>
            </a:r>
            <a:r>
              <a:rPr lang="ko-KR" altLang="en-US" sz="4324" dirty="0" smtClean="0"/>
              <a:t>하여 지속가능개발에 기여 </a:t>
            </a:r>
            <a:r>
              <a:rPr lang="en-US" altLang="ko-KR" sz="4324" dirty="0" smtClean="0"/>
              <a:t>    </a:t>
            </a:r>
            <a:endParaRPr lang="en-US" altLang="ko-KR" sz="4324" dirty="0" smtClean="0"/>
          </a:p>
          <a:p>
            <a:pPr lvl="0">
              <a:lnSpc>
                <a:spcPct val="90000"/>
              </a:lnSpc>
              <a:defRPr lang="ko-KR" altLang="en-US"/>
            </a:pPr>
            <a:r>
              <a:rPr lang="en-US" altLang="ko-KR" sz="4324" dirty="0" smtClean="0"/>
              <a:t> </a:t>
            </a:r>
            <a:r>
              <a:rPr lang="ko-KR" altLang="en-US" sz="4324" dirty="0" smtClean="0"/>
              <a:t>생산자 지원</a:t>
            </a:r>
            <a:r>
              <a:rPr lang="en-US" altLang="ko-KR" sz="4324" dirty="0" smtClean="0"/>
              <a:t>, </a:t>
            </a:r>
            <a:r>
              <a:rPr lang="ko-KR" altLang="en-US" sz="4324" dirty="0" smtClean="0"/>
              <a:t>의식 고양</a:t>
            </a:r>
            <a:r>
              <a:rPr lang="en-US" altLang="ko-KR" sz="4324" dirty="0" smtClean="0"/>
              <a:t>, </a:t>
            </a:r>
            <a:r>
              <a:rPr lang="ko-KR" altLang="en-US" sz="4324" dirty="0" smtClean="0"/>
              <a:t>기존 무역관행 </a:t>
            </a:r>
            <a:endParaRPr lang="en-US" altLang="ko-KR" sz="4324" dirty="0" smtClean="0"/>
          </a:p>
          <a:p>
            <a:pPr lvl="0">
              <a:lnSpc>
                <a:spcPct val="90000"/>
              </a:lnSpc>
              <a:buNone/>
              <a:defRPr lang="ko-KR" altLang="en-US"/>
            </a:pPr>
            <a:r>
              <a:rPr lang="en-US" altLang="ko-KR" sz="4324" dirty="0" smtClean="0"/>
              <a:t> </a:t>
            </a:r>
            <a:r>
              <a:rPr lang="en-US" altLang="ko-KR" sz="4324" dirty="0" smtClean="0"/>
              <a:t>  </a:t>
            </a:r>
            <a:r>
              <a:rPr lang="ko-KR" altLang="en-US" sz="4324" dirty="0" smtClean="0"/>
              <a:t>변화를 위한 </a:t>
            </a:r>
            <a:r>
              <a:rPr lang="ko-KR" altLang="en-US" sz="4324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캠페인</a:t>
            </a:r>
            <a:r>
              <a:rPr lang="ko-KR" altLang="en-US" sz="4324" dirty="0" smtClean="0"/>
              <a:t>에 적극 참여</a:t>
            </a:r>
            <a:r>
              <a:rPr lang="en-US" altLang="ko-KR" sz="4324" dirty="0" smtClean="0"/>
              <a:t>  </a:t>
            </a:r>
            <a:endParaRPr lang="en-US" altLang="ko-KR" sz="4324" dirty="0" smtClean="0"/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507288" cy="928686"/>
          </a:xfrm>
        </p:spPr>
        <p:txBody>
          <a:bodyPr/>
          <a:lstStyle/>
          <a:p>
            <a:pPr lvl="0">
              <a:defRPr lang="ko-KR" altLang="en-US"/>
            </a:pPr>
            <a:r>
              <a:rPr lang="ko-KR" alt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공정무역의 쉬운 이해  </a:t>
            </a:r>
            <a:endParaRPr lang="ko-KR" altLang="en-US" b="1" dirty="0">
              <a:solidFill>
                <a:srgbClr val="FFC000"/>
              </a:solidFill>
            </a:endParaRPr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>
          <a:xfrm>
            <a:off x="0" y="1571612"/>
            <a:ext cx="9144000" cy="5072074"/>
          </a:xfrm>
        </p:spPr>
        <p:txBody>
          <a:bodyPr>
            <a:normAutofit fontScale="92500" lnSpcReduction="20000"/>
          </a:bodyPr>
          <a:lstStyle/>
          <a:p>
            <a:pPr lvl="0">
              <a:lnSpc>
                <a:spcPct val="90000"/>
              </a:lnSpc>
              <a:defRPr lang="ko-KR" altLang="en-US"/>
            </a:pPr>
            <a:r>
              <a:rPr lang="en-US" altLang="ko-KR" sz="4324" dirty="0" smtClean="0"/>
              <a:t> </a:t>
            </a:r>
            <a:r>
              <a:rPr lang="ko-KR" altLang="en-US" sz="4324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원조가 아닌 무역 </a:t>
            </a:r>
            <a:r>
              <a:rPr lang="ko-KR" altLang="en-US" sz="11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endParaRPr lang="ko-KR" altLang="en-US" sz="11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lvl="0">
              <a:lnSpc>
                <a:spcPct val="90000"/>
              </a:lnSpc>
              <a:defRPr lang="ko-KR" altLang="en-US"/>
            </a:pPr>
            <a:r>
              <a:rPr lang="ko-KR" altLang="en-US" sz="4324" dirty="0"/>
              <a:t> </a:t>
            </a:r>
            <a:r>
              <a:rPr lang="ko-KR" altLang="en-US" sz="4324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자선</a:t>
            </a:r>
            <a:r>
              <a:rPr lang="ko-KR" altLang="en-US" sz="4324" dirty="0" smtClean="0"/>
              <a:t>을 베푸는 것이 아니라 </a:t>
            </a:r>
            <a:endParaRPr lang="en-US" altLang="ko-KR" sz="4324" dirty="0" smtClean="0"/>
          </a:p>
          <a:p>
            <a:pPr lvl="0">
              <a:lnSpc>
                <a:spcPct val="90000"/>
              </a:lnSpc>
              <a:buNone/>
              <a:defRPr lang="ko-KR" altLang="en-US"/>
            </a:pPr>
            <a:r>
              <a:rPr lang="en-US" altLang="ko-KR" sz="4324" dirty="0" smtClean="0"/>
              <a:t> </a:t>
            </a:r>
            <a:r>
              <a:rPr lang="en-US" altLang="ko-KR" sz="4324" dirty="0" smtClean="0"/>
              <a:t>  </a:t>
            </a:r>
            <a:r>
              <a:rPr lang="ko-KR" altLang="en-US" sz="4324" dirty="0" smtClean="0"/>
              <a:t>마땅히 받아야 할 가격을 지불하는</a:t>
            </a:r>
            <a:endParaRPr lang="en-US" altLang="ko-KR" sz="4324" dirty="0" smtClean="0"/>
          </a:p>
          <a:p>
            <a:pPr lvl="0">
              <a:lnSpc>
                <a:spcPct val="90000"/>
              </a:lnSpc>
              <a:buNone/>
              <a:defRPr lang="ko-KR" altLang="en-US"/>
            </a:pPr>
            <a:r>
              <a:rPr lang="en-US" altLang="ko-KR" sz="4324" dirty="0" smtClean="0"/>
              <a:t> </a:t>
            </a:r>
            <a:r>
              <a:rPr lang="en-US" altLang="ko-KR" sz="4324" dirty="0" smtClean="0"/>
              <a:t>  </a:t>
            </a:r>
            <a:r>
              <a:rPr lang="ko-KR" altLang="en-US" sz="4324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윤리적 소비 </a:t>
            </a:r>
            <a:endParaRPr lang="en-US" altLang="ko-KR" sz="4324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lvl="0">
              <a:lnSpc>
                <a:spcPct val="90000"/>
              </a:lnSpc>
              <a:defRPr lang="ko-KR" altLang="en-US"/>
            </a:pPr>
            <a:r>
              <a:rPr lang="en-US" altLang="ko-KR" sz="4324" dirty="0" smtClean="0"/>
              <a:t> </a:t>
            </a:r>
            <a:r>
              <a:rPr lang="ko-KR" altLang="en-US" sz="4324" dirty="0" smtClean="0"/>
              <a:t>관행무역의 </a:t>
            </a:r>
            <a:r>
              <a:rPr lang="ko-KR" altLang="en-US" sz="4324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대안운동</a:t>
            </a:r>
            <a:r>
              <a:rPr lang="ko-KR" altLang="en-US" sz="4324" dirty="0" smtClean="0"/>
              <a:t> </a:t>
            </a:r>
            <a:endParaRPr lang="en-US" altLang="ko-KR" sz="4324" dirty="0" smtClean="0"/>
          </a:p>
          <a:p>
            <a:pPr lvl="0">
              <a:lnSpc>
                <a:spcPct val="90000"/>
              </a:lnSpc>
              <a:buNone/>
              <a:defRPr lang="ko-KR" altLang="en-US"/>
            </a:pPr>
            <a:r>
              <a:rPr lang="en-US" altLang="ko-KR" sz="4324" dirty="0" smtClean="0"/>
              <a:t> </a:t>
            </a:r>
            <a:r>
              <a:rPr lang="en-US" altLang="ko-KR" sz="4324" dirty="0" smtClean="0"/>
              <a:t>  (</a:t>
            </a:r>
            <a:r>
              <a:rPr lang="ko-KR" altLang="en-US" sz="4324" dirty="0" smtClean="0"/>
              <a:t>생산자</a:t>
            </a:r>
            <a:r>
              <a:rPr lang="en-US" altLang="ko-KR" sz="4324" dirty="0" smtClean="0"/>
              <a:t>·</a:t>
            </a:r>
            <a:r>
              <a:rPr lang="ko-KR" altLang="en-US" sz="4324" dirty="0" smtClean="0"/>
              <a:t>기업 간 경제적 불균형 해소</a:t>
            </a:r>
            <a:r>
              <a:rPr lang="en-US" altLang="ko-KR" sz="4324" dirty="0" smtClean="0"/>
              <a:t>)</a:t>
            </a:r>
            <a:r>
              <a:rPr lang="ko-KR" altLang="en-US" sz="4324" dirty="0" smtClean="0"/>
              <a:t> </a:t>
            </a:r>
            <a:endParaRPr lang="en-US" altLang="ko-KR" sz="4324" dirty="0" smtClean="0"/>
          </a:p>
          <a:p>
            <a:pPr lvl="0">
              <a:lnSpc>
                <a:spcPct val="90000"/>
              </a:lnSpc>
              <a:defRPr lang="ko-KR" altLang="en-US"/>
            </a:pPr>
            <a:r>
              <a:rPr lang="en-US" altLang="ko-KR" sz="4324" dirty="0" smtClean="0"/>
              <a:t> </a:t>
            </a:r>
            <a:r>
              <a:rPr lang="ko-KR" altLang="en-US" sz="4324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자립능력</a:t>
            </a:r>
            <a:r>
              <a:rPr lang="ko-KR" altLang="en-US" sz="4324" dirty="0" smtClean="0"/>
              <a:t> 부여</a:t>
            </a:r>
            <a:endParaRPr lang="en-US" altLang="ko-KR" sz="4324" dirty="0" smtClean="0"/>
          </a:p>
          <a:p>
            <a:pPr lvl="0">
              <a:lnSpc>
                <a:spcPct val="90000"/>
              </a:lnSpc>
              <a:defRPr lang="ko-KR" altLang="en-US"/>
            </a:pPr>
            <a:r>
              <a:rPr lang="ko-KR" altLang="en-US" sz="4324" dirty="0" smtClean="0"/>
              <a:t> 아동</a:t>
            </a:r>
            <a:r>
              <a:rPr lang="en-US" altLang="ko-KR" sz="4324" dirty="0" smtClean="0"/>
              <a:t>·</a:t>
            </a:r>
            <a:r>
              <a:rPr lang="ko-KR" altLang="en-US" sz="4324" dirty="0" smtClean="0"/>
              <a:t>부녀자 </a:t>
            </a:r>
            <a:r>
              <a:rPr lang="ko-KR" altLang="en-US" sz="4324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노동착취</a:t>
            </a:r>
            <a:r>
              <a:rPr lang="ko-KR" altLang="en-US" sz="4324" dirty="0" smtClean="0"/>
              <a:t>나 </a:t>
            </a:r>
            <a:r>
              <a:rPr lang="ko-KR" altLang="en-US" sz="4324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환경파괴</a:t>
            </a:r>
            <a:r>
              <a:rPr lang="ko-KR" altLang="en-US" sz="4324" dirty="0" smtClean="0"/>
              <a:t>     </a:t>
            </a:r>
            <a:endParaRPr lang="en-US" altLang="ko-KR" sz="4324" dirty="0" smtClean="0"/>
          </a:p>
          <a:p>
            <a:pPr lvl="0">
              <a:lnSpc>
                <a:spcPct val="90000"/>
              </a:lnSpc>
              <a:buNone/>
              <a:defRPr lang="ko-KR" altLang="en-US"/>
            </a:pPr>
            <a:r>
              <a:rPr lang="en-US" altLang="ko-KR" sz="4324" dirty="0" smtClean="0"/>
              <a:t> </a:t>
            </a:r>
            <a:r>
              <a:rPr lang="en-US" altLang="ko-KR" sz="4324" dirty="0" smtClean="0"/>
              <a:t>  </a:t>
            </a:r>
            <a:r>
              <a:rPr lang="ko-KR" altLang="en-US" sz="4324" dirty="0" smtClean="0"/>
              <a:t>방지 </a:t>
            </a:r>
            <a:r>
              <a:rPr lang="en-US" altLang="ko-KR" sz="4324" dirty="0" smtClean="0"/>
              <a:t> </a:t>
            </a:r>
            <a:endParaRPr lang="en-US" altLang="ko-KR" sz="4324" dirty="0" smtClean="0"/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FT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타원형 설명선 3"/>
          <p:cNvSpPr/>
          <p:nvPr/>
        </p:nvSpPr>
        <p:spPr>
          <a:xfrm>
            <a:off x="5072034" y="1857364"/>
            <a:ext cx="4071966" cy="1928826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chemeClr val="accent2">
              <a:lumMod val="60000"/>
              <a:lumOff val="40000"/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en-US" altLang="ko-KR" sz="2800" b="1" dirty="0">
              <a:latin typeface="양재소슬체S"/>
              <a:ea typeface="양재소슬체S"/>
            </a:endParaRPr>
          </a:p>
          <a:p>
            <a:pPr algn="ctr">
              <a:defRPr lang="ko-KR" altLang="en-US"/>
            </a:pPr>
            <a:r>
              <a:rPr lang="ko-KR" altLang="en-US" sz="2800" b="1" i="1" dirty="0" smtClean="0">
                <a:solidFill>
                  <a:srgbClr val="0070C0"/>
                </a:solidFill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양재소슬체S"/>
                <a:ea typeface="양재소슬체S"/>
              </a:rPr>
              <a:t>환경파괴와   </a:t>
            </a:r>
            <a:endParaRPr lang="ko-KR" altLang="en-US" sz="2800" b="1" i="1" dirty="0">
              <a:solidFill>
                <a:srgbClr val="0070C0"/>
              </a:solidFill>
              <a:effectLst>
                <a:outerShdw blurRad="76200" dist="76200" dir="2700000" algn="ctr" rotWithShape="0">
                  <a:srgbClr val="000000">
                    <a:alpha val="50000"/>
                  </a:srgbClr>
                </a:outerShdw>
              </a:effectLst>
              <a:latin typeface="양재소슬체S"/>
              <a:ea typeface="양재소슬체S"/>
            </a:endParaRPr>
          </a:p>
          <a:p>
            <a:pPr algn="ctr">
              <a:defRPr lang="ko-KR" altLang="en-US"/>
            </a:pPr>
            <a:r>
              <a:rPr lang="ko-KR" altLang="en-US" sz="2800" b="1" i="1" dirty="0" smtClean="0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양재소슬체S"/>
                <a:ea typeface="양재소슬체S"/>
              </a:rPr>
              <a:t>가난의 악순환 </a:t>
            </a:r>
            <a:r>
              <a:rPr lang="en-US" altLang="ko-KR" sz="2800" b="1" i="1" dirty="0" smtClean="0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양재소슬체S"/>
                <a:ea typeface="양재소슬체S"/>
              </a:rPr>
              <a:t>!</a:t>
            </a:r>
            <a:endParaRPr lang="ko-KR" altLang="en-US" sz="2800" b="1" dirty="0">
              <a:latin typeface="양재소슬체S"/>
              <a:ea typeface="양재소슬체S"/>
            </a:endParaRPr>
          </a:p>
          <a:p>
            <a:pPr algn="ctr">
              <a:defRPr lang="ko-KR" altLang="en-US"/>
            </a:pPr>
            <a:r>
              <a:rPr lang="ko-KR" altLang="en-US" sz="2800" b="1" dirty="0">
                <a:latin typeface="양재소슬체S"/>
                <a:ea typeface="양재소슬체S"/>
              </a:rPr>
              <a:t> </a:t>
            </a:r>
            <a:endParaRPr lang="en-US" altLang="ko-KR" sz="2800" b="1" dirty="0">
              <a:latin typeface="양재소슬체S"/>
              <a:ea typeface="양재소슬체S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14282" y="357166"/>
            <a:ext cx="8715436" cy="928686"/>
          </a:xfrm>
        </p:spPr>
        <p:txBody>
          <a:bodyPr/>
          <a:lstStyle/>
          <a:p>
            <a:pPr lvl="0">
              <a:defRPr lang="ko-KR" altLang="en-US"/>
            </a:pPr>
            <a:r>
              <a:rPr lang="ko-KR" alt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공정무역 제품을 사야 하는 이유 </a:t>
            </a:r>
            <a:r>
              <a:rPr lang="en-US" altLang="ko-KR" dirty="0" smtClean="0">
                <a:solidFill>
                  <a:srgbClr val="FFC000"/>
                </a:solidFill>
              </a:rPr>
              <a:t>(10)</a:t>
            </a:r>
            <a:r>
              <a:rPr lang="ko-KR" altLang="en-US" dirty="0" smtClean="0">
                <a:solidFill>
                  <a:srgbClr val="FFC000"/>
                </a:solidFill>
              </a:rPr>
              <a:t>   </a:t>
            </a:r>
            <a:endParaRPr lang="ko-KR" altLang="en-US" b="1" dirty="0">
              <a:solidFill>
                <a:srgbClr val="FFC000"/>
              </a:solidFill>
            </a:endParaRPr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>
          <a:xfrm>
            <a:off x="285720" y="1785926"/>
            <a:ext cx="7715272" cy="5072074"/>
          </a:xfrm>
        </p:spPr>
        <p:txBody>
          <a:bodyPr>
            <a:normAutofit fontScale="70000" lnSpcReduction="20000"/>
          </a:bodyPr>
          <a:lstStyle/>
          <a:p>
            <a:pPr lvl="0">
              <a:lnSpc>
                <a:spcPct val="90000"/>
              </a:lnSpc>
              <a:defRPr lang="ko-KR" altLang="en-US"/>
            </a:pPr>
            <a:r>
              <a:rPr lang="en-US" altLang="ko-KR" sz="4324" dirty="0" smtClean="0"/>
              <a:t> </a:t>
            </a:r>
            <a:r>
              <a:rPr lang="ko-KR" altLang="en-US" sz="4324" dirty="0" smtClean="0"/>
              <a:t>생산자에게 공정한 가격 지불</a:t>
            </a:r>
            <a:r>
              <a:rPr lang="en-US" altLang="ko-KR" sz="4324" dirty="0" smtClean="0"/>
              <a:t> </a:t>
            </a:r>
          </a:p>
          <a:p>
            <a:pPr lvl="0">
              <a:lnSpc>
                <a:spcPct val="90000"/>
              </a:lnSpc>
              <a:buNone/>
              <a:defRPr lang="ko-KR" altLang="en-US"/>
            </a:pPr>
            <a:r>
              <a:rPr lang="en-US" altLang="ko-KR" sz="4324" dirty="0" smtClean="0"/>
              <a:t> </a:t>
            </a:r>
            <a:r>
              <a:rPr lang="en-US" altLang="ko-KR" sz="4324" dirty="0" smtClean="0"/>
              <a:t>  </a:t>
            </a:r>
            <a:r>
              <a:rPr lang="ko-KR" altLang="en-US" sz="4324" dirty="0" smtClean="0"/>
              <a:t>건강한 작업 환경 제공 </a:t>
            </a:r>
            <a:r>
              <a:rPr lang="ko-KR" altLang="en-US" sz="4324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ko-KR" altLang="en-US" sz="11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endParaRPr lang="ko-KR" altLang="en-US" sz="11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lvl="0">
              <a:lnSpc>
                <a:spcPct val="90000"/>
              </a:lnSpc>
              <a:defRPr lang="ko-KR" altLang="en-US"/>
            </a:pPr>
            <a:r>
              <a:rPr lang="ko-KR" altLang="en-US" sz="4324" dirty="0"/>
              <a:t> </a:t>
            </a:r>
            <a:r>
              <a:rPr lang="ko-KR" altLang="en-US" sz="4324" dirty="0" smtClean="0">
                <a:solidFill>
                  <a:srgbClr val="FFC000"/>
                </a:solidFill>
              </a:rPr>
              <a:t>환경의 지속가능성 추구</a:t>
            </a:r>
            <a:r>
              <a:rPr lang="ko-KR" altLang="en-US" sz="4324" dirty="0" smtClean="0"/>
              <a:t> </a:t>
            </a:r>
            <a:r>
              <a:rPr lang="en-US" altLang="ko-KR" sz="4324" dirty="0" smtClean="0"/>
              <a:t>   </a:t>
            </a:r>
            <a:endParaRPr lang="en-US" altLang="ko-KR" sz="4324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lvl="0">
              <a:lnSpc>
                <a:spcPct val="90000"/>
              </a:lnSpc>
              <a:defRPr lang="ko-KR" altLang="en-US"/>
            </a:pPr>
            <a:r>
              <a:rPr lang="en-US" altLang="ko-KR" sz="4324" dirty="0" smtClean="0"/>
              <a:t> </a:t>
            </a:r>
            <a:r>
              <a:rPr lang="ko-KR" altLang="en-US" sz="4324" dirty="0" smtClean="0"/>
              <a:t>어린이들을 보호  </a:t>
            </a:r>
            <a:r>
              <a:rPr lang="en-US" altLang="ko-KR" sz="4324" dirty="0" smtClean="0"/>
              <a:t>   </a:t>
            </a:r>
            <a:r>
              <a:rPr lang="ko-KR" altLang="en-US" sz="4324" dirty="0" smtClean="0"/>
              <a:t> </a:t>
            </a:r>
            <a:endParaRPr lang="en-US" altLang="ko-KR" sz="4324" dirty="0" smtClean="0"/>
          </a:p>
          <a:p>
            <a:pPr lvl="0">
              <a:lnSpc>
                <a:spcPct val="90000"/>
              </a:lnSpc>
              <a:defRPr lang="ko-KR" altLang="en-US"/>
            </a:pPr>
            <a:r>
              <a:rPr lang="en-US" altLang="ko-KR" sz="4324" dirty="0" smtClean="0"/>
              <a:t> </a:t>
            </a:r>
            <a:r>
              <a:rPr lang="ko-KR" altLang="en-US" sz="4324" dirty="0" smtClean="0"/>
              <a:t>가난한 노동자들에게 힘을 부여 </a:t>
            </a:r>
            <a:endParaRPr lang="en-US" altLang="ko-KR" sz="4324" dirty="0" smtClean="0"/>
          </a:p>
          <a:p>
            <a:pPr lvl="0">
              <a:lnSpc>
                <a:spcPct val="90000"/>
              </a:lnSpc>
              <a:defRPr lang="ko-KR" altLang="en-US"/>
            </a:pPr>
            <a:r>
              <a:rPr lang="ko-KR" altLang="en-US" sz="4324" dirty="0" smtClean="0"/>
              <a:t> 안전 </a:t>
            </a:r>
            <a:endParaRPr lang="en-US" altLang="ko-KR" sz="4324" dirty="0" smtClean="0"/>
          </a:p>
          <a:p>
            <a:pPr lvl="0">
              <a:lnSpc>
                <a:spcPct val="90000"/>
              </a:lnSpc>
              <a:defRPr lang="ko-KR" altLang="en-US"/>
            </a:pPr>
            <a:r>
              <a:rPr lang="en-US" altLang="ko-KR" sz="4324" dirty="0" smtClean="0"/>
              <a:t> </a:t>
            </a:r>
            <a:r>
              <a:rPr lang="ko-KR" altLang="en-US" sz="4324" dirty="0" smtClean="0"/>
              <a:t>지역 사회를 지원 </a:t>
            </a:r>
            <a:endParaRPr lang="en-US" altLang="ko-KR" sz="4324" dirty="0" smtClean="0"/>
          </a:p>
          <a:p>
            <a:pPr lvl="0">
              <a:lnSpc>
                <a:spcPct val="90000"/>
              </a:lnSpc>
              <a:defRPr lang="ko-KR" altLang="en-US"/>
            </a:pPr>
            <a:r>
              <a:rPr lang="en-US" altLang="ko-KR" sz="4324" dirty="0" smtClean="0"/>
              <a:t> </a:t>
            </a:r>
            <a:r>
              <a:rPr lang="ko-KR" altLang="en-US" sz="4324" dirty="0" smtClean="0"/>
              <a:t>믿을 수 있는 무역 </a:t>
            </a:r>
            <a:endParaRPr lang="en-US" altLang="ko-KR" sz="4324" dirty="0" smtClean="0"/>
          </a:p>
          <a:p>
            <a:pPr lvl="0">
              <a:lnSpc>
                <a:spcPct val="90000"/>
              </a:lnSpc>
              <a:defRPr lang="ko-KR" altLang="en-US"/>
            </a:pPr>
            <a:r>
              <a:rPr lang="en-US" altLang="ko-KR" sz="4324" dirty="0" smtClean="0"/>
              <a:t> </a:t>
            </a:r>
            <a:r>
              <a:rPr lang="ko-KR" altLang="en-US" sz="4324" dirty="0" smtClean="0"/>
              <a:t>다른 문화와 교류 </a:t>
            </a:r>
            <a:endParaRPr lang="en-US" altLang="ko-KR" sz="4324" dirty="0" smtClean="0"/>
          </a:p>
          <a:p>
            <a:pPr lvl="0">
              <a:lnSpc>
                <a:spcPct val="90000"/>
              </a:lnSpc>
              <a:defRPr lang="ko-KR" altLang="en-US"/>
            </a:pPr>
            <a:r>
              <a:rPr lang="en-US" altLang="ko-KR" sz="4324" dirty="0" smtClean="0"/>
              <a:t> </a:t>
            </a:r>
            <a:r>
              <a:rPr lang="ko-KR" altLang="en-US" sz="4324" dirty="0" smtClean="0"/>
              <a:t>지역 경제를 지속 가능한 지여 경제  </a:t>
            </a:r>
            <a:endParaRPr lang="en-US" altLang="ko-KR" sz="4324" dirty="0" smtClean="0"/>
          </a:p>
          <a:p>
            <a:pPr lvl="0">
              <a:lnSpc>
                <a:spcPct val="90000"/>
              </a:lnSpc>
              <a:defRPr lang="ko-KR" altLang="en-US"/>
            </a:pPr>
            <a:r>
              <a:rPr lang="en-US" altLang="ko-KR" sz="4324" dirty="0" smtClean="0"/>
              <a:t> </a:t>
            </a:r>
            <a:r>
              <a:rPr lang="ko-KR" altLang="en-US" sz="4324" dirty="0" smtClean="0"/>
              <a:t>큰 의미를 갖는 소비 행동  </a:t>
            </a:r>
            <a:endParaRPr lang="en-US" altLang="ko-KR" sz="4324" dirty="0" smtClean="0"/>
          </a:p>
          <a:p>
            <a:pPr lvl="0">
              <a:lnSpc>
                <a:spcPct val="90000"/>
              </a:lnSpc>
              <a:buNone/>
              <a:defRPr lang="ko-KR" altLang="en-US"/>
            </a:pPr>
            <a:r>
              <a:rPr lang="en-US" altLang="ko-KR" sz="4324" dirty="0" smtClean="0"/>
              <a:t> </a:t>
            </a:r>
            <a:r>
              <a:rPr lang="en-US" altLang="ko-KR" sz="4324" dirty="0" smtClean="0"/>
              <a:t>  </a:t>
            </a:r>
            <a:r>
              <a:rPr lang="en-US" altLang="ko-KR" sz="4324" dirty="0" smtClean="0"/>
              <a:t> </a:t>
            </a:r>
            <a:endParaRPr lang="en-US" altLang="ko-KR" sz="4324" dirty="0" smtClean="0"/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472518" cy="928686"/>
          </a:xfrm>
        </p:spPr>
        <p:txBody>
          <a:bodyPr/>
          <a:lstStyle/>
          <a:p>
            <a:pPr lvl="0">
              <a:defRPr lang="ko-KR" altLang="en-US"/>
            </a:pPr>
            <a:r>
              <a:rPr lang="ko-KR" alt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국제공정무역기구 </a:t>
            </a:r>
            <a:r>
              <a:rPr lang="en-US" altLang="ko-KR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2018 </a:t>
            </a:r>
            <a:r>
              <a:rPr lang="ko-KR" alt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연간보고서 </a:t>
            </a:r>
            <a:endParaRPr lang="ko-KR" altLang="en-US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>
          <a:xfrm>
            <a:off x="0" y="1571612"/>
            <a:ext cx="9144000" cy="5000660"/>
          </a:xfrm>
        </p:spPr>
        <p:txBody>
          <a:bodyPr>
            <a:normAutofit lnSpcReduction="10000"/>
          </a:bodyPr>
          <a:lstStyle/>
          <a:p>
            <a:pPr lvl="0">
              <a:lnSpc>
                <a:spcPct val="90000"/>
              </a:lnSpc>
              <a:defRPr lang="ko-KR" altLang="en-US"/>
            </a:pPr>
            <a:r>
              <a:rPr lang="en-US" altLang="ko-KR" sz="3600" dirty="0" smtClean="0"/>
              <a:t> 2017</a:t>
            </a:r>
            <a:r>
              <a:rPr lang="ko-KR" altLang="en-US" sz="3600" dirty="0" smtClean="0"/>
              <a:t>년 전세계 판매량 약 </a:t>
            </a:r>
            <a:r>
              <a:rPr lang="en-US" altLang="ko-KR" sz="3600" dirty="0" smtClean="0"/>
              <a:t>11</a:t>
            </a:r>
            <a:r>
              <a:rPr lang="ko-KR" altLang="en-US" sz="3600" dirty="0" smtClean="0"/>
              <a:t>조원</a:t>
            </a:r>
            <a:r>
              <a:rPr lang="en-US" altLang="ko-KR" sz="3600" dirty="0" smtClean="0"/>
              <a:t> </a:t>
            </a:r>
            <a:r>
              <a:rPr lang="en-US" altLang="ko-KR" sz="3600" dirty="0" smtClean="0">
                <a:solidFill>
                  <a:srgbClr val="FFC000"/>
                </a:solidFill>
              </a:rPr>
              <a:t>(8%</a:t>
            </a:r>
            <a:r>
              <a:rPr lang="ko-KR" altLang="en-US" sz="3600" dirty="0" smtClean="0">
                <a:solidFill>
                  <a:srgbClr val="FFC000"/>
                </a:solidFill>
              </a:rPr>
              <a:t>↑</a:t>
            </a:r>
            <a:r>
              <a:rPr lang="en-US" altLang="ko-KR" sz="3600" dirty="0" smtClean="0">
                <a:solidFill>
                  <a:srgbClr val="FFC000"/>
                </a:solidFill>
              </a:rPr>
              <a:t>)</a:t>
            </a:r>
            <a:r>
              <a:rPr lang="ko-KR" altLang="en-US" sz="3600" dirty="0" smtClean="0">
                <a:solidFill>
                  <a:srgbClr val="FFC000"/>
                </a:solidFill>
              </a:rPr>
              <a:t> </a:t>
            </a:r>
            <a:r>
              <a:rPr lang="ko-KR" altLang="en-US" sz="3600" dirty="0" smtClean="0"/>
              <a:t>   </a:t>
            </a:r>
            <a:r>
              <a:rPr lang="en-US" altLang="ko-KR" sz="3600" dirty="0" smtClean="0"/>
              <a:t>  </a:t>
            </a:r>
          </a:p>
          <a:p>
            <a:pPr lvl="0">
              <a:lnSpc>
                <a:spcPct val="90000"/>
              </a:lnSpc>
              <a:buNone/>
              <a:defRPr lang="ko-KR" altLang="en-US"/>
            </a:pPr>
            <a:r>
              <a:rPr lang="ko-KR" altLang="en-US" sz="3600" dirty="0" smtClean="0"/>
              <a:t>    공정무역 프리미엄 </a:t>
            </a:r>
            <a:r>
              <a:rPr lang="en-US" altLang="ko-KR" sz="3600" dirty="0" smtClean="0"/>
              <a:t>2,300</a:t>
            </a:r>
            <a:r>
              <a:rPr lang="ko-KR" altLang="en-US" sz="3600" dirty="0" err="1" smtClean="0"/>
              <a:t>억원</a:t>
            </a:r>
            <a:r>
              <a:rPr lang="ko-KR" altLang="en-US" sz="3600" dirty="0" smtClean="0"/>
              <a:t> </a:t>
            </a:r>
            <a:r>
              <a:rPr lang="en-US" altLang="ko-KR" sz="3600" dirty="0" smtClean="0">
                <a:solidFill>
                  <a:srgbClr val="FFC000"/>
                </a:solidFill>
              </a:rPr>
              <a:t>(19%</a:t>
            </a:r>
            <a:r>
              <a:rPr lang="ko-KR" altLang="en-US" sz="3600" dirty="0" smtClean="0">
                <a:solidFill>
                  <a:srgbClr val="FFC000"/>
                </a:solidFill>
              </a:rPr>
              <a:t>↑</a:t>
            </a:r>
            <a:r>
              <a:rPr lang="en-US" altLang="ko-KR" sz="3600" dirty="0" smtClean="0">
                <a:solidFill>
                  <a:srgbClr val="FFC000"/>
                </a:solidFill>
              </a:rPr>
              <a:t>)</a:t>
            </a:r>
            <a:r>
              <a:rPr lang="ko-KR" altLang="en-US" sz="3600" dirty="0" smtClean="0">
                <a:solidFill>
                  <a:srgbClr val="FFC000"/>
                </a:solidFill>
              </a:rPr>
              <a:t> </a:t>
            </a:r>
            <a:endParaRPr lang="ko-KR" altLang="en-US" sz="3600" dirty="0"/>
          </a:p>
          <a:p>
            <a:pPr lvl="0">
              <a:lnSpc>
                <a:spcPct val="90000"/>
              </a:lnSpc>
              <a:defRPr lang="ko-KR" altLang="en-US"/>
            </a:pPr>
            <a:r>
              <a:rPr lang="ko-KR" altLang="en-US" sz="3600" dirty="0"/>
              <a:t> </a:t>
            </a:r>
            <a:r>
              <a:rPr lang="en-US" altLang="ko-KR" sz="3600" dirty="0" smtClean="0"/>
              <a:t>75</a:t>
            </a:r>
            <a:r>
              <a:rPr lang="ko-KR" altLang="en-US" sz="3600" dirty="0" smtClean="0"/>
              <a:t>개국 </a:t>
            </a:r>
            <a:r>
              <a:rPr lang="en-US" altLang="ko-KR" sz="3600" dirty="0" smtClean="0"/>
              <a:t>160</a:t>
            </a:r>
            <a:r>
              <a:rPr lang="ko-KR" altLang="en-US" sz="3600" dirty="0" smtClean="0"/>
              <a:t>만 명의 농민 </a:t>
            </a:r>
            <a:endParaRPr lang="en-US" altLang="ko-KR" sz="3600" dirty="0" smtClean="0"/>
          </a:p>
          <a:p>
            <a:pPr lvl="0">
              <a:lnSpc>
                <a:spcPct val="90000"/>
              </a:lnSpc>
              <a:buNone/>
              <a:defRPr lang="ko-KR" altLang="en-US"/>
            </a:pPr>
            <a:r>
              <a:rPr lang="en-US" altLang="ko-KR" sz="3600" dirty="0" smtClean="0"/>
              <a:t>    </a:t>
            </a:r>
            <a:r>
              <a:rPr lang="ko-KR" altLang="en-US" sz="3600" dirty="0" smtClean="0"/>
              <a:t>공정무역 마크 부착된 </a:t>
            </a:r>
            <a:r>
              <a:rPr lang="en-US" altLang="ko-KR" sz="3600" dirty="0" smtClean="0"/>
              <a:t>3</a:t>
            </a:r>
            <a:r>
              <a:rPr lang="ko-KR" altLang="en-US" sz="3600" dirty="0" smtClean="0"/>
              <a:t>만여 가지 제품 </a:t>
            </a:r>
            <a:endParaRPr lang="en-US" altLang="ko-KR" sz="3600" dirty="0" smtClean="0"/>
          </a:p>
          <a:p>
            <a:pPr lvl="0">
              <a:lnSpc>
                <a:spcPct val="90000"/>
              </a:lnSpc>
              <a:buNone/>
              <a:defRPr lang="ko-KR" altLang="en-US"/>
            </a:pPr>
            <a:r>
              <a:rPr lang="en-US" altLang="ko-KR" sz="3600" dirty="0" smtClean="0"/>
              <a:t>    150</a:t>
            </a:r>
            <a:r>
              <a:rPr lang="ko-KR" altLang="en-US" sz="3600" dirty="0" smtClean="0"/>
              <a:t>개국에서 판매 </a:t>
            </a:r>
            <a:r>
              <a:rPr lang="en-US" altLang="ko-KR" sz="3600" dirty="0" smtClean="0"/>
              <a:t> </a:t>
            </a:r>
          </a:p>
          <a:p>
            <a:pPr lvl="0">
              <a:lnSpc>
                <a:spcPct val="90000"/>
              </a:lnSpc>
              <a:defRPr lang="ko-KR" altLang="en-US"/>
            </a:pPr>
            <a:r>
              <a:rPr lang="en-US" altLang="ko-KR" sz="3600" dirty="0" smtClean="0"/>
              <a:t> </a:t>
            </a:r>
            <a:r>
              <a:rPr lang="ko-KR" altLang="en-US" sz="3600" dirty="0" smtClean="0"/>
              <a:t>농부와 근로자 </a:t>
            </a:r>
            <a:r>
              <a:rPr lang="ko-KR" altLang="en-US" sz="3600" dirty="0" smtClean="0">
                <a:solidFill>
                  <a:srgbClr val="FFC000"/>
                </a:solidFill>
              </a:rPr>
              <a:t>최저임금</a:t>
            </a:r>
            <a:r>
              <a:rPr lang="ko-KR" altLang="en-US" sz="3600" dirty="0" smtClean="0"/>
              <a:t> 달성 전략</a:t>
            </a:r>
            <a:endParaRPr lang="en-US" altLang="ko-KR" sz="3600" dirty="0"/>
          </a:p>
          <a:p>
            <a:pPr lvl="0">
              <a:lnSpc>
                <a:spcPct val="90000"/>
              </a:lnSpc>
              <a:buNone/>
              <a:defRPr lang="ko-KR" altLang="en-US"/>
            </a:pPr>
            <a:r>
              <a:rPr lang="en-US" altLang="ko-KR" sz="3600" dirty="0"/>
              <a:t> </a:t>
            </a:r>
            <a:r>
              <a:rPr lang="en-US" altLang="ko-KR" sz="3600" dirty="0" smtClean="0"/>
              <a:t>   </a:t>
            </a:r>
            <a:r>
              <a:rPr lang="ko-KR" altLang="en-US" sz="3600" dirty="0" smtClean="0"/>
              <a:t>지역사회 변화를 위한 </a:t>
            </a:r>
            <a:r>
              <a:rPr lang="ko-KR" altLang="en-US" sz="3600" dirty="0" smtClean="0">
                <a:solidFill>
                  <a:srgbClr val="FFC000"/>
                </a:solidFill>
              </a:rPr>
              <a:t>여성</a:t>
            </a:r>
            <a:r>
              <a:rPr lang="en-US" altLang="ko-KR" sz="3600" dirty="0" smtClean="0">
                <a:solidFill>
                  <a:srgbClr val="FFC000"/>
                </a:solidFill>
              </a:rPr>
              <a:t>·</a:t>
            </a:r>
            <a:r>
              <a:rPr lang="ko-KR" altLang="en-US" sz="3600" dirty="0" smtClean="0">
                <a:solidFill>
                  <a:srgbClr val="FFC000"/>
                </a:solidFill>
              </a:rPr>
              <a:t>청소년 강화</a:t>
            </a:r>
            <a:endParaRPr lang="en-US" altLang="ko-KR" sz="3600" dirty="0" smtClean="0">
              <a:solidFill>
                <a:srgbClr val="FFC000"/>
              </a:solidFill>
            </a:endParaRPr>
          </a:p>
          <a:p>
            <a:pPr lvl="0">
              <a:lnSpc>
                <a:spcPct val="90000"/>
              </a:lnSpc>
              <a:buNone/>
              <a:defRPr lang="ko-KR" altLang="en-US"/>
            </a:pPr>
            <a:r>
              <a:rPr lang="en-US" altLang="ko-KR" sz="3600" dirty="0" smtClean="0"/>
              <a:t>    </a:t>
            </a:r>
            <a:r>
              <a:rPr lang="ko-KR" altLang="en-US" sz="3600" dirty="0" smtClean="0">
                <a:solidFill>
                  <a:srgbClr val="FFC000"/>
                </a:solidFill>
              </a:rPr>
              <a:t>기후변화 완화</a:t>
            </a:r>
            <a:r>
              <a:rPr lang="ko-KR" altLang="en-US" sz="3600" dirty="0" smtClean="0"/>
              <a:t> 위한 농민 지원 </a:t>
            </a:r>
            <a:endParaRPr lang="en-US" altLang="ko-KR" sz="3600" dirty="0" smtClean="0"/>
          </a:p>
          <a:p>
            <a:pPr lvl="0">
              <a:lnSpc>
                <a:spcPct val="90000"/>
              </a:lnSpc>
              <a:buNone/>
              <a:defRPr lang="ko-KR" altLang="en-US"/>
            </a:pPr>
            <a:r>
              <a:rPr lang="en-US" altLang="ko-KR" sz="3600" dirty="0" smtClean="0"/>
              <a:t>    </a:t>
            </a:r>
            <a:r>
              <a:rPr lang="ko-KR" altLang="en-US" sz="3600" dirty="0" err="1" smtClean="0">
                <a:solidFill>
                  <a:srgbClr val="FFC000"/>
                </a:solidFill>
              </a:rPr>
              <a:t>지속가능한</a:t>
            </a:r>
            <a:r>
              <a:rPr lang="ko-KR" altLang="en-US" sz="3600" dirty="0" smtClean="0">
                <a:solidFill>
                  <a:srgbClr val="FFC000"/>
                </a:solidFill>
              </a:rPr>
              <a:t> 개발 </a:t>
            </a:r>
            <a:r>
              <a:rPr lang="ko-KR" altLang="en-US" sz="3600" dirty="0" smtClean="0"/>
              <a:t>목표 달성   </a:t>
            </a:r>
            <a:r>
              <a:rPr lang="en-US" altLang="ko-KR" sz="3600" dirty="0" smtClean="0"/>
              <a:t> </a:t>
            </a:r>
            <a:endParaRPr lang="ko-KR" altLang="en-US" sz="3600" dirty="0"/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7400948" cy="928686"/>
          </a:xfrm>
        </p:spPr>
        <p:txBody>
          <a:bodyPr/>
          <a:lstStyle/>
          <a:p>
            <a:pPr lvl="0">
              <a:defRPr lang="ko-KR" altLang="en-US"/>
            </a:pPr>
            <a:r>
              <a:rPr lang="ko-KR" alt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우리나라 현황 </a:t>
            </a:r>
            <a:r>
              <a:rPr lang="en-US" altLang="ko-KR" dirty="0" smtClean="0">
                <a:solidFill>
                  <a:srgbClr val="FFC000"/>
                </a:solidFill>
              </a:rPr>
              <a:t>(2014</a:t>
            </a:r>
            <a:r>
              <a:rPr lang="ko-KR" altLang="en-US" dirty="0" smtClean="0">
                <a:solidFill>
                  <a:srgbClr val="FFC000"/>
                </a:solidFill>
              </a:rPr>
              <a:t>년 기준</a:t>
            </a:r>
            <a:r>
              <a:rPr lang="en-US" altLang="ko-KR" dirty="0" smtClean="0">
                <a:solidFill>
                  <a:srgbClr val="FFC000"/>
                </a:solidFill>
              </a:rPr>
              <a:t>)</a:t>
            </a:r>
            <a:r>
              <a:rPr lang="ko-KR" altLang="en-US" dirty="0" smtClean="0">
                <a:solidFill>
                  <a:srgbClr val="FFC000"/>
                </a:solidFill>
              </a:rPr>
              <a:t>  </a:t>
            </a:r>
            <a:endParaRPr lang="ko-KR" altLang="en-US" b="1" dirty="0">
              <a:solidFill>
                <a:srgbClr val="FFC000"/>
              </a:solidFill>
            </a:endParaRPr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>
          <a:xfrm>
            <a:off x="0" y="1571612"/>
            <a:ext cx="9144000" cy="5000660"/>
          </a:xfrm>
        </p:spPr>
        <p:txBody>
          <a:bodyPr>
            <a:normAutofit fontScale="92500" lnSpcReduction="20000"/>
          </a:bodyPr>
          <a:lstStyle/>
          <a:p>
            <a:pPr lvl="0">
              <a:lnSpc>
                <a:spcPct val="90000"/>
              </a:lnSpc>
              <a:defRPr lang="ko-KR" altLang="en-US"/>
            </a:pPr>
            <a:r>
              <a:rPr lang="en-US" altLang="ko-KR" sz="3600" dirty="0" smtClean="0"/>
              <a:t>11</a:t>
            </a:r>
            <a:r>
              <a:rPr lang="ko-KR" altLang="en-US" sz="3600" dirty="0" smtClean="0"/>
              <a:t>개 공정무역단체</a:t>
            </a:r>
            <a:r>
              <a:rPr lang="en-US" altLang="ko-KR" sz="3600" dirty="0" smtClean="0"/>
              <a:t>, 115</a:t>
            </a:r>
            <a:r>
              <a:rPr lang="ko-KR" altLang="en-US" sz="3600" dirty="0" smtClean="0"/>
              <a:t>억 정도 시장규모</a:t>
            </a:r>
            <a:endParaRPr lang="en-US" altLang="ko-KR" sz="3600" dirty="0" smtClean="0"/>
          </a:p>
          <a:p>
            <a:pPr lvl="0">
              <a:lnSpc>
                <a:spcPct val="90000"/>
              </a:lnSpc>
              <a:buNone/>
              <a:defRPr lang="ko-KR" altLang="en-US"/>
            </a:pPr>
            <a:r>
              <a:rPr lang="en-US" altLang="ko-KR" sz="3600" dirty="0" smtClean="0"/>
              <a:t> </a:t>
            </a:r>
            <a:r>
              <a:rPr lang="en-US" altLang="ko-KR" sz="3600" dirty="0" smtClean="0"/>
              <a:t>  </a:t>
            </a:r>
            <a:r>
              <a:rPr lang="ko-KR" altLang="en-US" sz="3600" dirty="0" err="1" smtClean="0"/>
              <a:t>소셜프리미엄</a:t>
            </a:r>
            <a:r>
              <a:rPr lang="ko-KR" altLang="en-US" sz="3600" dirty="0" smtClean="0"/>
              <a:t> </a:t>
            </a:r>
            <a:r>
              <a:rPr lang="en-US" altLang="ko-KR" sz="3600" dirty="0" smtClean="0"/>
              <a:t>2</a:t>
            </a:r>
            <a:r>
              <a:rPr lang="ko-KR" altLang="en-US" sz="3600" dirty="0" smtClean="0"/>
              <a:t>억</a:t>
            </a:r>
            <a:r>
              <a:rPr lang="en-US" altLang="ko-KR" sz="3600" dirty="0" smtClean="0"/>
              <a:t>3</a:t>
            </a:r>
            <a:r>
              <a:rPr lang="ko-KR" altLang="en-US" sz="3600" dirty="0" err="1" smtClean="0"/>
              <a:t>천만원</a:t>
            </a:r>
            <a:r>
              <a:rPr lang="en-US" altLang="ko-KR" sz="3600" dirty="0" smtClean="0"/>
              <a:t>, </a:t>
            </a:r>
          </a:p>
          <a:p>
            <a:pPr lvl="0">
              <a:lnSpc>
                <a:spcPct val="90000"/>
              </a:lnSpc>
              <a:buNone/>
              <a:defRPr lang="ko-KR" altLang="en-US"/>
            </a:pPr>
            <a:r>
              <a:rPr lang="en-US" altLang="ko-KR" sz="3600" dirty="0" smtClean="0"/>
              <a:t> </a:t>
            </a:r>
            <a:r>
              <a:rPr lang="en-US" altLang="ko-KR" sz="3600" dirty="0" smtClean="0"/>
              <a:t>  </a:t>
            </a:r>
            <a:r>
              <a:rPr lang="ko-KR" altLang="en-US" sz="3600" dirty="0" smtClean="0"/>
              <a:t>생산자지원금 </a:t>
            </a:r>
            <a:r>
              <a:rPr lang="en-US" altLang="ko-KR" sz="3600" dirty="0" smtClean="0"/>
              <a:t>9</a:t>
            </a:r>
            <a:r>
              <a:rPr lang="ko-KR" altLang="en-US" sz="3600" dirty="0" smtClean="0"/>
              <a:t>억</a:t>
            </a:r>
            <a:r>
              <a:rPr lang="en-US" altLang="ko-KR" sz="3600" dirty="0" smtClean="0"/>
              <a:t>3</a:t>
            </a:r>
            <a:r>
              <a:rPr lang="ko-KR" altLang="en-US" sz="3600" dirty="0" err="1" smtClean="0"/>
              <a:t>천만원</a:t>
            </a:r>
            <a:r>
              <a:rPr lang="ko-KR" altLang="en-US" sz="3600" dirty="0" smtClean="0"/>
              <a:t> </a:t>
            </a:r>
            <a:r>
              <a:rPr lang="en-US" altLang="ko-KR" sz="3600" dirty="0" smtClean="0"/>
              <a:t>    </a:t>
            </a:r>
            <a:r>
              <a:rPr lang="ko-KR" altLang="en-US" sz="3600" dirty="0" smtClean="0"/>
              <a:t> </a:t>
            </a:r>
            <a:endParaRPr lang="en-US" altLang="ko-KR" sz="3600" dirty="0" smtClean="0"/>
          </a:p>
          <a:p>
            <a:pPr lvl="0">
              <a:lnSpc>
                <a:spcPct val="90000"/>
              </a:lnSpc>
              <a:defRPr lang="ko-KR" altLang="en-US"/>
            </a:pPr>
            <a:r>
              <a:rPr lang="ko-KR" altLang="en-US" sz="3600" dirty="0" smtClean="0"/>
              <a:t>인증마크 받은 제품     </a:t>
            </a:r>
            <a:r>
              <a:rPr lang="en-US" altLang="ko-KR" sz="3600" dirty="0" smtClean="0"/>
              <a:t>  </a:t>
            </a:r>
            <a:endParaRPr lang="en-US" altLang="ko-KR" sz="3600" dirty="0" smtClean="0"/>
          </a:p>
          <a:p>
            <a:pPr lvl="0">
              <a:lnSpc>
                <a:spcPct val="90000"/>
              </a:lnSpc>
              <a:buNone/>
              <a:defRPr lang="ko-KR" altLang="en-US"/>
            </a:pPr>
            <a:r>
              <a:rPr lang="ko-KR" altLang="en-US" sz="3600" dirty="0" smtClean="0"/>
              <a:t>   </a:t>
            </a:r>
            <a:r>
              <a:rPr lang="en-US" altLang="ko-KR" sz="3600" dirty="0" smtClean="0"/>
              <a:t>24</a:t>
            </a:r>
            <a:r>
              <a:rPr lang="ko-KR" altLang="en-US" sz="3600" dirty="0" smtClean="0"/>
              <a:t>개 조직</a:t>
            </a:r>
            <a:r>
              <a:rPr lang="en-US" altLang="ko-KR" sz="3600" dirty="0" smtClean="0"/>
              <a:t>,</a:t>
            </a:r>
            <a:r>
              <a:rPr lang="ko-KR" altLang="en-US" sz="3600" dirty="0" smtClean="0"/>
              <a:t> </a:t>
            </a:r>
            <a:r>
              <a:rPr lang="en-US" altLang="ko-KR" sz="3600" dirty="0" smtClean="0"/>
              <a:t>56</a:t>
            </a:r>
            <a:r>
              <a:rPr lang="ko-KR" altLang="en-US" sz="3600" dirty="0" err="1" smtClean="0"/>
              <a:t>억원</a:t>
            </a:r>
            <a:r>
              <a:rPr lang="ko-KR" altLang="en-US" sz="3600" dirty="0" smtClean="0"/>
              <a:t> 매출 </a:t>
            </a:r>
            <a:r>
              <a:rPr lang="ko-KR" altLang="en-US" sz="3600" dirty="0" smtClean="0">
                <a:solidFill>
                  <a:srgbClr val="FFC000"/>
                </a:solidFill>
              </a:rPr>
              <a:t> </a:t>
            </a:r>
            <a:endParaRPr lang="ko-KR" altLang="en-US" sz="3600" dirty="0"/>
          </a:p>
          <a:p>
            <a:pPr lvl="0">
              <a:lnSpc>
                <a:spcPct val="90000"/>
              </a:lnSpc>
              <a:defRPr lang="ko-KR" altLang="en-US"/>
            </a:pPr>
            <a:r>
              <a:rPr lang="en-US" altLang="ko-KR" sz="3600" dirty="0" smtClean="0"/>
              <a:t>36</a:t>
            </a:r>
            <a:r>
              <a:rPr lang="ko-KR" altLang="en-US" sz="3600" dirty="0" smtClean="0"/>
              <a:t>개국</a:t>
            </a:r>
            <a:r>
              <a:rPr lang="en-US" altLang="ko-KR" sz="3600" dirty="0" smtClean="0"/>
              <a:t>,</a:t>
            </a:r>
            <a:r>
              <a:rPr lang="ko-KR" altLang="en-US" sz="3600" dirty="0" smtClean="0"/>
              <a:t> </a:t>
            </a:r>
            <a:r>
              <a:rPr lang="en-US" altLang="ko-KR" sz="3600" dirty="0" smtClean="0"/>
              <a:t>15</a:t>
            </a:r>
            <a:r>
              <a:rPr lang="ko-KR" altLang="en-US" sz="3600" dirty="0" smtClean="0"/>
              <a:t>개 공정무역 품목  </a:t>
            </a:r>
            <a:endParaRPr lang="en-US" altLang="ko-KR" sz="3600" dirty="0" smtClean="0"/>
          </a:p>
          <a:p>
            <a:pPr lvl="0">
              <a:lnSpc>
                <a:spcPct val="90000"/>
              </a:lnSpc>
              <a:buNone/>
              <a:defRPr lang="ko-KR" altLang="en-US"/>
            </a:pPr>
            <a:r>
              <a:rPr lang="en-US" altLang="ko-KR" sz="3600" dirty="0" smtClean="0"/>
              <a:t>   </a:t>
            </a:r>
            <a:r>
              <a:rPr lang="en-US" altLang="ko-KR" sz="3600" dirty="0" smtClean="0"/>
              <a:t>103</a:t>
            </a:r>
            <a:r>
              <a:rPr lang="ko-KR" altLang="en-US" sz="3600" dirty="0" smtClean="0"/>
              <a:t>개</a:t>
            </a:r>
            <a:r>
              <a:rPr lang="en-US" altLang="ko-KR" sz="3600" dirty="0" smtClean="0"/>
              <a:t> </a:t>
            </a:r>
            <a:r>
              <a:rPr lang="ko-KR" altLang="en-US" sz="3600" dirty="0" smtClean="0"/>
              <a:t>조직 통해 수입 </a:t>
            </a:r>
            <a:r>
              <a:rPr lang="en-US" altLang="ko-KR" sz="3600" dirty="0" smtClean="0"/>
              <a:t> </a:t>
            </a:r>
            <a:endParaRPr lang="en-US" altLang="ko-KR" sz="3600" dirty="0" smtClean="0"/>
          </a:p>
          <a:p>
            <a:pPr lvl="0">
              <a:lnSpc>
                <a:spcPct val="90000"/>
              </a:lnSpc>
              <a:defRPr lang="ko-KR" altLang="en-US"/>
            </a:pPr>
            <a:r>
              <a:rPr lang="ko-KR" altLang="en-US" sz="3600" dirty="0" smtClean="0"/>
              <a:t>수입국가 </a:t>
            </a:r>
            <a:endParaRPr lang="en-US" altLang="ko-KR" sz="3600" dirty="0" smtClean="0"/>
          </a:p>
          <a:p>
            <a:pPr lvl="0">
              <a:lnSpc>
                <a:spcPct val="90000"/>
              </a:lnSpc>
              <a:buNone/>
              <a:defRPr lang="ko-KR" altLang="en-US"/>
            </a:pPr>
            <a:r>
              <a:rPr lang="en-US" altLang="ko-KR" sz="3600" dirty="0" smtClean="0">
                <a:solidFill>
                  <a:srgbClr val="FFC000"/>
                </a:solidFill>
              </a:rPr>
              <a:t>   </a:t>
            </a:r>
            <a:r>
              <a:rPr lang="ko-KR" altLang="en-US" sz="3600" dirty="0" smtClean="0"/>
              <a:t>아시아 </a:t>
            </a:r>
            <a:r>
              <a:rPr lang="en-US" altLang="ko-KR" sz="3600" dirty="0" smtClean="0"/>
              <a:t>12</a:t>
            </a:r>
            <a:r>
              <a:rPr lang="ko-KR" altLang="en-US" sz="3600" dirty="0" smtClean="0"/>
              <a:t>개국</a:t>
            </a:r>
            <a:r>
              <a:rPr lang="en-US" altLang="ko-KR" sz="3600" dirty="0" smtClean="0"/>
              <a:t>, </a:t>
            </a:r>
            <a:r>
              <a:rPr lang="ko-KR" altLang="en-US" sz="3600" dirty="0" smtClean="0"/>
              <a:t>중남미 </a:t>
            </a:r>
            <a:r>
              <a:rPr lang="en-US" altLang="ko-KR" sz="3600" dirty="0" smtClean="0"/>
              <a:t>8</a:t>
            </a:r>
            <a:r>
              <a:rPr lang="ko-KR" altLang="en-US" sz="3600" dirty="0" smtClean="0"/>
              <a:t>개국</a:t>
            </a:r>
            <a:r>
              <a:rPr lang="en-US" altLang="ko-KR" sz="3600" dirty="0" smtClean="0"/>
              <a:t>, </a:t>
            </a:r>
          </a:p>
          <a:p>
            <a:pPr lvl="0">
              <a:lnSpc>
                <a:spcPct val="90000"/>
              </a:lnSpc>
              <a:buNone/>
              <a:defRPr lang="ko-KR" altLang="en-US"/>
            </a:pPr>
            <a:r>
              <a:rPr lang="en-US" altLang="ko-KR" sz="3600" dirty="0" smtClean="0"/>
              <a:t> </a:t>
            </a:r>
            <a:r>
              <a:rPr lang="en-US" altLang="ko-KR" sz="3600" dirty="0" smtClean="0"/>
              <a:t>  </a:t>
            </a:r>
            <a:r>
              <a:rPr lang="ko-KR" altLang="en-US" sz="3600" dirty="0" smtClean="0"/>
              <a:t>아프리카 </a:t>
            </a:r>
            <a:r>
              <a:rPr lang="en-US" altLang="ko-KR" sz="3600" dirty="0" smtClean="0"/>
              <a:t>7</a:t>
            </a:r>
            <a:r>
              <a:rPr lang="ko-KR" altLang="en-US" sz="3600" dirty="0" smtClean="0"/>
              <a:t>개국 </a:t>
            </a:r>
            <a:r>
              <a:rPr lang="en-US" altLang="ko-KR" sz="3600" dirty="0" smtClean="0"/>
              <a:t>   </a:t>
            </a:r>
            <a:r>
              <a:rPr lang="ko-KR" altLang="en-US" sz="3600" dirty="0" smtClean="0"/>
              <a:t>  </a:t>
            </a:r>
            <a:r>
              <a:rPr lang="en-US" altLang="ko-KR" sz="3600" dirty="0" smtClean="0"/>
              <a:t> </a:t>
            </a:r>
            <a:endParaRPr lang="ko-KR" altLang="en-US" sz="3600" dirty="0"/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4400552" cy="928686"/>
          </a:xfrm>
        </p:spPr>
        <p:txBody>
          <a:bodyPr/>
          <a:lstStyle/>
          <a:p>
            <a:pPr lvl="0">
              <a:defRPr lang="ko-KR" altLang="en-US"/>
            </a:pPr>
            <a:r>
              <a:rPr lang="ko-KR" altLang="en-US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공정무역의 특징  </a:t>
            </a:r>
            <a:endParaRPr lang="ko-KR" altLang="en-US" b="1" dirty="0">
              <a:solidFill>
                <a:srgbClr val="FFC000"/>
              </a:solidFill>
            </a:endParaRPr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>
          <a:xfrm>
            <a:off x="928662" y="2285968"/>
            <a:ext cx="7429552" cy="4572032"/>
          </a:xfrm>
        </p:spPr>
        <p:txBody>
          <a:bodyPr>
            <a:normAutofit/>
          </a:bodyPr>
          <a:lstStyle/>
          <a:p>
            <a:pPr lvl="0">
              <a:lnSpc>
                <a:spcPct val="90000"/>
              </a:lnSpc>
              <a:defRPr lang="ko-KR" altLang="en-US"/>
            </a:pPr>
            <a:r>
              <a:rPr lang="en-US" altLang="ko-KR" sz="4324" dirty="0" smtClean="0"/>
              <a:t> </a:t>
            </a:r>
            <a:r>
              <a:rPr lang="ko-KR" altLang="en-US" sz="4324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공정가격 </a:t>
            </a:r>
            <a:r>
              <a:rPr lang="ko-KR" altLang="en-US" sz="11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endParaRPr lang="en-US" altLang="ko-KR" sz="1100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lvl="0">
              <a:lnSpc>
                <a:spcPct val="90000"/>
              </a:lnSpc>
              <a:buNone/>
              <a:defRPr lang="ko-KR" altLang="en-US"/>
            </a:pPr>
            <a:endParaRPr lang="ko-KR" altLang="en-US" sz="1100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lvl="0">
              <a:lnSpc>
                <a:spcPct val="90000"/>
              </a:lnSpc>
              <a:defRPr lang="ko-KR" altLang="en-US"/>
            </a:pPr>
            <a:r>
              <a:rPr lang="ko-KR" altLang="en-US" sz="4324" dirty="0" smtClean="0"/>
              <a:t> </a:t>
            </a:r>
            <a:r>
              <a:rPr lang="ko-KR" altLang="en-US" sz="4324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생산자 지원 </a:t>
            </a:r>
            <a:endParaRPr lang="en-US" altLang="ko-KR" sz="4324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lvl="0">
              <a:lnSpc>
                <a:spcPct val="90000"/>
              </a:lnSpc>
              <a:buNone/>
              <a:defRPr lang="ko-KR" altLang="en-US"/>
            </a:pPr>
            <a:r>
              <a:rPr lang="ko-KR" altLang="en-US" sz="11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endParaRPr lang="en-US" altLang="ko-KR" sz="1100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lvl="0">
              <a:lnSpc>
                <a:spcPct val="90000"/>
              </a:lnSpc>
              <a:defRPr lang="ko-KR" altLang="en-US"/>
            </a:pPr>
            <a:r>
              <a:rPr lang="en-US" altLang="ko-KR" sz="4324" dirty="0" smtClean="0"/>
              <a:t> </a:t>
            </a:r>
            <a:r>
              <a:rPr lang="ko-KR" altLang="en-US" sz="4324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공정무역 인증 </a:t>
            </a:r>
            <a:r>
              <a:rPr lang="ko-KR" altLang="en-US" sz="4324" dirty="0" smtClean="0"/>
              <a:t> </a:t>
            </a:r>
            <a:endParaRPr lang="en-US" altLang="ko-KR" sz="4324" dirty="0" smtClean="0"/>
          </a:p>
          <a:p>
            <a:pPr lvl="0">
              <a:lnSpc>
                <a:spcPct val="90000"/>
              </a:lnSpc>
              <a:buNone/>
              <a:defRPr lang="ko-KR" altLang="en-US"/>
            </a:pPr>
            <a:r>
              <a:rPr lang="ko-KR" altLang="en-US" sz="4324" dirty="0" smtClean="0"/>
              <a:t>    </a:t>
            </a:r>
            <a:endParaRPr lang="en-US" altLang="ko-KR" sz="4324" dirty="0" smtClean="0"/>
          </a:p>
          <a:p>
            <a:pPr lvl="0">
              <a:lnSpc>
                <a:spcPct val="90000"/>
              </a:lnSpc>
              <a:buNone/>
              <a:defRPr lang="ko-KR" altLang="en-US"/>
            </a:pPr>
            <a:r>
              <a:rPr lang="en-US" altLang="ko-KR" sz="4324" dirty="0" smtClean="0"/>
              <a:t> </a:t>
            </a:r>
            <a:r>
              <a:rPr lang="en-US" altLang="ko-KR" sz="4324" dirty="0" smtClean="0"/>
              <a:t>  </a:t>
            </a:r>
            <a:r>
              <a:rPr lang="en-US" altLang="ko-KR" sz="4324" dirty="0" smtClean="0"/>
              <a:t>  </a:t>
            </a:r>
            <a:endParaRPr lang="en-US" altLang="ko-KR" sz="4324" dirty="0" smtClean="0"/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보자기">
  <a:themeElements>
    <a:clrScheme name="도시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보자기">
      <a:majorFont>
        <a:latin typeface="Lucida Sans"/>
        <a:ea typeface=""/>
        <a:cs typeface=""/>
        <a:font script="Grek" typeface="Arial"/>
        <a:font script="Cyrl" typeface="Arial"/>
        <a:font script="Jpan" typeface="HGP明朝E"/>
        <a:font script="Hang" typeface="HY견고딕"/>
        <a:font script="Hans" typeface="华文楷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Lucida Sans"/>
        <a:ea typeface=""/>
        <a:cs typeface=""/>
        <a:font script="Grek" typeface="Arial"/>
        <a:font script="Cyrl" typeface="Arial"/>
        <a:font script="Jpan" typeface="HGP明朝E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보자기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45000"/>
                <a:shade val="95000"/>
                <a:hueMod val="100000"/>
                <a:satMod val="100000"/>
              </a:schemeClr>
            </a:gs>
            <a:gs pos="50000">
              <a:schemeClr val="phClr">
                <a:tint val="80000"/>
                <a:shade val="100000"/>
                <a:hueMod val="100000"/>
                <a:satMod val="100000"/>
              </a:schemeClr>
            </a:gs>
          </a:gsLst>
          <a:lin ang="2700000" scaled="1"/>
        </a:gradFill>
        <a:gradFill rotWithShape="1">
          <a:gsLst>
            <a:gs pos="50000">
              <a:schemeClr val="phClr">
                <a:tint val="100000"/>
                <a:shade val="50000"/>
                <a:hueMod val="100000"/>
                <a:satMod val="100000"/>
              </a:schemeClr>
            </a:gs>
            <a:gs pos="100000">
              <a:schemeClr val="phClr">
                <a:tint val="75000"/>
                <a:shade val="100000"/>
                <a:hueMod val="100000"/>
                <a:satMod val="100000"/>
              </a:schemeClr>
            </a:gs>
          </a:gsLst>
          <a:lin ang="13500000" scaled="1"/>
        </a:gradFill>
      </a:fillStyleLst>
      <a:lnStyleLst>
        <a:ln w="31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38100" dir="2400000" algn="br">
              <a:srgbClr val="000000">
                <a:alpha val="70590"/>
              </a:srgbClr>
            </a:outerShdw>
          </a:effectLst>
        </a:effectStyle>
        <a:effectStyle>
          <a:effectLst>
            <a:outerShdw blurRad="63500" dist="50800" dir="2400000" sx="96000" sy="96000">
              <a:srgbClr val="000000">
                <a:alpha val="78430"/>
              </a:srgbClr>
            </a:outerShdw>
          </a:effectLst>
        </a:effectStyle>
        <a:effectStyle>
          <a:effectLst>
            <a:outerShdw blurRad="63500" dist="63500" dir="600000" sx="96000" sy="96000">
              <a:srgbClr val="0F0F0F">
                <a:alpha val="78430"/>
              </a:srgbClr>
            </a:outerShdw>
          </a:effectLst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45000"/>
                <a:hueMod val="100000"/>
                <a:satMod val="1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100000"/>
                <a:shade val="47000"/>
                <a:hueMod val="100000"/>
                <a:satMod val="100000"/>
              </a:schemeClr>
              <a:schemeClr val="phClr">
                <a:tint val="7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1329</TotalTime>
  <Words>885</Words>
  <Application>Hancom Office Hanshow 2014</Application>
  <PresentationFormat>화면 슬라이드 쇼(4:3)</PresentationFormat>
  <Paragraphs>232</Paragraphs>
  <Slides>29</Slides>
  <Notes>28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29</vt:i4>
      </vt:variant>
    </vt:vector>
  </HeadingPairs>
  <TitlesOfParts>
    <vt:vector size="30" baseType="lpstr">
      <vt:lpstr>보자기</vt:lpstr>
      <vt:lpstr>생태사도직과 공정무역</vt:lpstr>
      <vt:lpstr>교회의 가르침 </vt:lpstr>
      <vt:lpstr>공정무역의 정의 (FINE2004)</vt:lpstr>
      <vt:lpstr>공정무역의 쉬운 이해  </vt:lpstr>
      <vt:lpstr>슬라이드 5</vt:lpstr>
      <vt:lpstr>공정무역 제품을 사야 하는 이유 (10)   </vt:lpstr>
      <vt:lpstr>국제공정무역기구 2018 연간보고서 </vt:lpstr>
      <vt:lpstr> 우리나라 현황 (2014년 기준)  </vt:lpstr>
      <vt:lpstr>공정무역의 특징  </vt:lpstr>
      <vt:lpstr>공정가격   </vt:lpstr>
      <vt:lpstr>슬라이드 11</vt:lpstr>
      <vt:lpstr>공정무역의 인증과 인증 마크   </vt:lpstr>
      <vt:lpstr>공정무역 제품 인증의 장점   </vt:lpstr>
      <vt:lpstr>공정무역 제품 인증 비판   </vt:lpstr>
      <vt:lpstr>공정무역에 대한 접근 → 다양화     </vt:lpstr>
      <vt:lpstr>슬라이드 16</vt:lpstr>
      <vt:lpstr>슬라이드 17</vt:lpstr>
      <vt:lpstr>주류화 부작용   </vt:lpstr>
      <vt:lpstr>주류화 과정의 다양성   </vt:lpstr>
      <vt:lpstr>슬라이드 20</vt:lpstr>
      <vt:lpstr>공정무역 제품 수입·유통 과정    </vt:lpstr>
      <vt:lpstr>슬라이드 22</vt:lpstr>
      <vt:lpstr>주류화  부작용 최소화    </vt:lpstr>
      <vt:lpstr>슬라이드 24</vt:lpstr>
      <vt:lpstr>공정무역마을 운동   </vt:lpstr>
      <vt:lpstr>민중 교역‘people to people trade’</vt:lpstr>
      <vt:lpstr>민중 교역</vt:lpstr>
      <vt:lpstr>암브로시오 성인 </vt:lpstr>
      <vt:lpstr>끝</vt:lpstr>
    </vt:vector>
  </TitlesOfParts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하태근</dc:creator>
  <cp:lastModifiedBy>Home-Note</cp:lastModifiedBy>
  <cp:revision>938</cp:revision>
  <dcterms:created xsi:type="dcterms:W3CDTF">2013-01-25T06:54:03Z</dcterms:created>
  <dcterms:modified xsi:type="dcterms:W3CDTF">2019-01-19T01:15:01Z</dcterms:modified>
</cp:coreProperties>
</file>