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15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3264" y="-102"/>
      </p:cViewPr>
      <p:guideLst>
        <p:guide orient="horz" pos="3119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presProps" Target="presProps.xml"  /><Relationship Id="rId27" Type="http://schemas.openxmlformats.org/officeDocument/2006/relationships/viewProps" Target="viewProps.xml"  /><Relationship Id="rId28" Type="http://schemas.openxmlformats.org/officeDocument/2006/relationships/theme" Target="theme/theme1.xml"  /><Relationship Id="rId29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26453-9D4F-4838-B12B-19BA61C0C3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431E589-C32E-4AC4-A7A2-C2BA93807BE5}">
      <dgm:prSet phldrT="[텍스트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latinLnBrk="1"/>
          <a:r>
            <a:rPr lang="ko-KR" altLang="en-US" sz="1400" b="1" dirty="0"/>
            <a:t>           </a:t>
          </a:r>
          <a:r>
            <a:rPr lang="ko-KR" altLang="en-US" sz="1400" b="1" dirty="0" err="1"/>
            <a:t>공생공빈</a:t>
          </a:r>
          <a:r>
            <a:rPr lang="ko-KR" altLang="en-US" sz="1400" b="1" dirty="0"/>
            <a:t> 밀알조합 창립</a:t>
          </a:r>
          <a:r>
            <a:rPr lang="en-US" altLang="ko-KR" sz="1400" b="1"/>
            <a:t>(2014</a:t>
          </a:r>
          <a:r>
            <a:rPr lang="ko-KR" altLang="en-US" sz="1400" b="1"/>
            <a:t>년</a:t>
          </a:r>
          <a:r>
            <a:rPr lang="en-US" altLang="ko-KR" sz="1400" b="1" dirty="0"/>
            <a:t>6</a:t>
          </a:r>
          <a:r>
            <a:rPr lang="ko-KR" altLang="en-US" sz="1400" b="1" dirty="0"/>
            <a:t>월 </a:t>
          </a:r>
          <a:r>
            <a:rPr lang="en-US" altLang="ko-KR" sz="1400" b="1" dirty="0"/>
            <a:t>29</a:t>
          </a:r>
          <a:r>
            <a:rPr lang="ko-KR" altLang="en-US" sz="1400" b="1" dirty="0"/>
            <a:t>일</a:t>
          </a:r>
          <a:r>
            <a:rPr lang="en-US" altLang="ko-KR" sz="1400" dirty="0"/>
            <a:t>)</a:t>
          </a:r>
        </a:p>
        <a:p>
          <a:pPr latinLnBrk="1"/>
          <a:r>
            <a:rPr lang="en-US" altLang="ko-KR" sz="1400" dirty="0"/>
            <a:t>            -</a:t>
          </a:r>
          <a:r>
            <a:rPr lang="ko-KR" altLang="en-US" sz="1400" dirty="0"/>
            <a:t>영적독서 모임</a:t>
          </a:r>
          <a:endParaRPr lang="en-US" altLang="ko-KR" sz="1400" dirty="0"/>
        </a:p>
        <a:p>
          <a:pPr latinLnBrk="1"/>
          <a:r>
            <a:rPr lang="en-US" altLang="ko-KR" sz="1400" dirty="0"/>
            <a:t>            -</a:t>
          </a:r>
          <a:r>
            <a:rPr lang="ko-KR" altLang="en-US" sz="1400" dirty="0" err="1"/>
            <a:t>우리농</a:t>
          </a:r>
          <a:r>
            <a:rPr lang="ko-KR" altLang="en-US" sz="1400" dirty="0"/>
            <a:t> 매장</a:t>
          </a:r>
          <a:endParaRPr lang="en-US" altLang="ko-KR" sz="1400" dirty="0"/>
        </a:p>
        <a:p>
          <a:pPr latinLnBrk="1"/>
          <a:r>
            <a:rPr lang="en-US" altLang="ko-KR" sz="1400" dirty="0"/>
            <a:t>            -</a:t>
          </a:r>
          <a:r>
            <a:rPr lang="ko-KR" altLang="en-US" sz="1400" dirty="0" err="1"/>
            <a:t>아나바다</a:t>
          </a:r>
          <a:r>
            <a:rPr lang="ko-KR" altLang="en-US" sz="1400" dirty="0"/>
            <a:t> 스토어</a:t>
          </a:r>
        </a:p>
      </dgm:t>
    </dgm:pt>
    <dgm:pt modelId="{95F797D3-9E8F-434A-94B0-F5C9B510A267}" type="parTrans" cxnId="{2B698753-83FF-49B4-806D-1288D5E1BA73}">
      <dgm:prSet/>
      <dgm:spPr/>
      <dgm:t>
        <a:bodyPr/>
        <a:lstStyle/>
        <a:p>
          <a:pPr latinLnBrk="1"/>
          <a:endParaRPr lang="ko-KR" altLang="en-US"/>
        </a:p>
      </dgm:t>
    </dgm:pt>
    <dgm:pt modelId="{42E26830-7241-47FF-8237-9507E9757AF4}" type="sibTrans" cxnId="{2B698753-83FF-49B4-806D-1288D5E1BA73}">
      <dgm:prSet/>
      <dgm:spPr/>
      <dgm:t>
        <a:bodyPr/>
        <a:lstStyle/>
        <a:p>
          <a:pPr latinLnBrk="1"/>
          <a:endParaRPr lang="ko-KR" altLang="en-US"/>
        </a:p>
      </dgm:t>
    </dgm:pt>
    <dgm:pt modelId="{F96C0B25-ED31-49AA-A49D-7A38A0F3FB6C}">
      <dgm:prSet phldrT="[텍스트]" custT="1"/>
      <dgm:spPr/>
      <dgm:t>
        <a:bodyPr/>
        <a:lstStyle/>
        <a:p>
          <a:pPr latinLnBrk="1"/>
          <a:r>
            <a:rPr lang="ko-KR" altLang="en-US" sz="1400" dirty="0"/>
            <a:t>              </a:t>
          </a:r>
          <a:r>
            <a:rPr lang="ko-KR" altLang="en-US" sz="1400" b="1" dirty="0"/>
            <a:t>생태사도직 공동체</a:t>
          </a:r>
          <a:r>
            <a:rPr lang="en-US" altLang="ko-KR" sz="1400" b="1" dirty="0"/>
            <a:t>(2017</a:t>
          </a:r>
          <a:r>
            <a:rPr lang="ko-KR" altLang="en-US" sz="1400" b="1" dirty="0"/>
            <a:t>년 </a:t>
          </a:r>
          <a:r>
            <a:rPr lang="en-US" altLang="ko-KR" sz="1400" b="1" dirty="0"/>
            <a:t>6</a:t>
          </a:r>
          <a:r>
            <a:rPr lang="ko-KR" altLang="en-US" sz="1400" b="1" dirty="0"/>
            <a:t>월 </a:t>
          </a:r>
          <a:r>
            <a:rPr lang="en-US" altLang="ko-KR" sz="1400" b="1" dirty="0"/>
            <a:t>22</a:t>
          </a:r>
          <a:r>
            <a:rPr lang="ko-KR" altLang="en-US" sz="1400" b="1" dirty="0"/>
            <a:t>일</a:t>
          </a:r>
          <a:r>
            <a:rPr lang="en-US" altLang="ko-KR" sz="1400" b="1" dirty="0"/>
            <a:t>)</a:t>
          </a:r>
        </a:p>
        <a:p>
          <a:pPr latinLnBrk="1"/>
          <a:r>
            <a:rPr lang="en-US" altLang="ko-KR" sz="1400" dirty="0"/>
            <a:t>               -</a:t>
          </a:r>
          <a:r>
            <a:rPr lang="ko-KR" altLang="en-US" sz="1400" dirty="0"/>
            <a:t>영적독서 모임</a:t>
          </a:r>
          <a:endParaRPr lang="en-US" altLang="ko-KR" sz="1400" dirty="0"/>
        </a:p>
        <a:p>
          <a:pPr latinLnBrk="1"/>
          <a:r>
            <a:rPr lang="en-US" altLang="ko-KR" sz="1400" dirty="0"/>
            <a:t>                -</a:t>
          </a:r>
          <a:r>
            <a:rPr lang="ko-KR" altLang="en-US" sz="1400" dirty="0" err="1"/>
            <a:t>우리농</a:t>
          </a:r>
          <a:r>
            <a:rPr lang="ko-KR" altLang="en-US" sz="1400" dirty="0"/>
            <a:t> 매장</a:t>
          </a:r>
          <a:endParaRPr lang="en-US" altLang="ko-KR" sz="1400" dirty="0"/>
        </a:p>
        <a:p>
          <a:pPr latinLnBrk="1"/>
          <a:r>
            <a:rPr lang="en-US" altLang="ko-KR" sz="1400" dirty="0"/>
            <a:t>                 -</a:t>
          </a:r>
          <a:r>
            <a:rPr lang="ko-KR" altLang="en-US" sz="1400" dirty="0" err="1"/>
            <a:t>아나바다</a:t>
          </a:r>
          <a:r>
            <a:rPr lang="ko-KR" altLang="en-US" sz="1400" dirty="0"/>
            <a:t> 스토어</a:t>
          </a:r>
          <a:endParaRPr lang="en-US" altLang="ko-KR" sz="1400" dirty="0"/>
        </a:p>
        <a:p>
          <a:pPr latinLnBrk="1"/>
          <a:r>
            <a:rPr lang="en-US" altLang="ko-KR" sz="1400" dirty="0"/>
            <a:t>                 -</a:t>
          </a:r>
          <a:r>
            <a:rPr lang="ko-KR" altLang="en-US" sz="1400" dirty="0"/>
            <a:t>생태 체험학습</a:t>
          </a:r>
          <a:endParaRPr lang="en-US" altLang="ko-KR" sz="1400" dirty="0"/>
        </a:p>
      </dgm:t>
    </dgm:pt>
    <dgm:pt modelId="{21684A71-692C-40D4-919D-8FC8EA90E2BE}" type="parTrans" cxnId="{C204A152-36EC-4913-88BE-767C0D63760F}">
      <dgm:prSet/>
      <dgm:spPr/>
      <dgm:t>
        <a:bodyPr/>
        <a:lstStyle/>
        <a:p>
          <a:pPr latinLnBrk="1"/>
          <a:endParaRPr lang="ko-KR" altLang="en-US"/>
        </a:p>
      </dgm:t>
    </dgm:pt>
    <dgm:pt modelId="{37058A26-5D83-488B-A7F0-5F76FDAFDC12}" type="sibTrans" cxnId="{C204A152-36EC-4913-88BE-767C0D63760F}">
      <dgm:prSet/>
      <dgm:spPr/>
      <dgm:t>
        <a:bodyPr/>
        <a:lstStyle/>
        <a:p>
          <a:pPr latinLnBrk="1"/>
          <a:endParaRPr lang="ko-KR" altLang="en-US"/>
        </a:p>
      </dgm:t>
    </dgm:pt>
    <dgm:pt modelId="{DE71C443-E8CA-4FF1-AF06-890B423D31AA}">
      <dgm:prSet phldrT="[텍스트]" custT="1"/>
      <dgm:spPr/>
      <dgm:t>
        <a:bodyPr/>
        <a:lstStyle/>
        <a:p>
          <a:pPr latinLnBrk="1"/>
          <a:r>
            <a:rPr lang="ko-KR" altLang="en-US" sz="1400" b="1" dirty="0"/>
            <a:t>                  생태사도직 </a:t>
          </a:r>
          <a:r>
            <a:rPr lang="ko-KR" altLang="en-US" sz="1400" b="1" dirty="0" err="1"/>
            <a:t>공동채</a:t>
          </a:r>
          <a:r>
            <a:rPr lang="en-US" altLang="ko-KR" sz="1400" b="1" dirty="0"/>
            <a:t>(2018</a:t>
          </a:r>
          <a:r>
            <a:rPr lang="ko-KR" altLang="en-US" sz="1400" b="1" dirty="0"/>
            <a:t>년 </a:t>
          </a:r>
          <a:r>
            <a:rPr lang="en-US" altLang="ko-KR" sz="1400" b="1" dirty="0"/>
            <a:t>12</a:t>
          </a:r>
          <a:r>
            <a:rPr lang="ko-KR" altLang="en-US" sz="1400" b="1" dirty="0"/>
            <a:t>월 </a:t>
          </a:r>
          <a:r>
            <a:rPr lang="en-US" altLang="ko-KR" sz="1400" b="1" dirty="0"/>
            <a:t>23</a:t>
          </a:r>
          <a:r>
            <a:rPr lang="ko-KR" altLang="en-US" sz="1400" b="1" dirty="0"/>
            <a:t>일</a:t>
          </a:r>
          <a:r>
            <a:rPr lang="en-US" altLang="ko-KR" sz="1400" b="1" dirty="0"/>
            <a:t>)</a:t>
          </a:r>
        </a:p>
        <a:p>
          <a:pPr latinLnBrk="1"/>
          <a:r>
            <a:rPr lang="en-US" altLang="ko-KR" sz="1400" dirty="0"/>
            <a:t>                   -</a:t>
          </a:r>
          <a:r>
            <a:rPr lang="ko-KR" altLang="en-US" sz="1400" dirty="0"/>
            <a:t>조합원미사 </a:t>
          </a:r>
          <a:r>
            <a:rPr lang="en-US" altLang="ko-KR" sz="1400" dirty="0"/>
            <a:t>: </a:t>
          </a:r>
          <a:r>
            <a:rPr lang="ko-KR" altLang="en-US" sz="1400" dirty="0"/>
            <a:t>매달 셋째</a:t>
          </a:r>
          <a:r>
            <a:rPr lang="en-US" altLang="ko-KR" sz="1400" dirty="0"/>
            <a:t>(</a:t>
          </a:r>
          <a:r>
            <a:rPr lang="ko-KR" altLang="en-US" sz="1400" dirty="0"/>
            <a:t>토</a:t>
          </a:r>
          <a:r>
            <a:rPr lang="en-US" altLang="ko-KR" sz="1400" dirty="0"/>
            <a:t>) </a:t>
          </a:r>
          <a:r>
            <a:rPr lang="ko-KR" altLang="en-US" sz="1400" dirty="0"/>
            <a:t>오후</a:t>
          </a:r>
          <a:r>
            <a:rPr lang="en-US" altLang="ko-KR" sz="1400" dirty="0"/>
            <a:t>3</a:t>
          </a:r>
          <a:r>
            <a:rPr lang="ko-KR" altLang="en-US" sz="1400" dirty="0"/>
            <a:t>시</a:t>
          </a:r>
          <a:endParaRPr lang="en-US" altLang="ko-KR" sz="1400" dirty="0"/>
        </a:p>
        <a:p>
          <a:pPr latinLnBrk="1"/>
          <a:r>
            <a:rPr lang="en-US" altLang="ko-KR" sz="1400" dirty="0"/>
            <a:t>                  -</a:t>
          </a:r>
          <a:r>
            <a:rPr lang="ko-KR" altLang="en-US" sz="1400" dirty="0"/>
            <a:t>생태 영성교육</a:t>
          </a:r>
          <a:endParaRPr lang="en-US" altLang="ko-KR" sz="1400" dirty="0"/>
        </a:p>
        <a:p>
          <a:pPr latinLnBrk="1"/>
          <a:r>
            <a:rPr lang="en-US" altLang="ko-KR" sz="1400" dirty="0"/>
            <a:t>                 -</a:t>
          </a:r>
          <a:r>
            <a:rPr lang="ko-KR" altLang="en-US" sz="1400" dirty="0"/>
            <a:t>영적독서 모임</a:t>
          </a:r>
          <a:endParaRPr lang="en-US" altLang="ko-KR" sz="1400" dirty="0"/>
        </a:p>
        <a:p>
          <a:pPr latinLnBrk="1"/>
          <a:r>
            <a:rPr lang="en-US" altLang="ko-KR" sz="1400" dirty="0"/>
            <a:t>                 -</a:t>
          </a:r>
          <a:r>
            <a:rPr lang="ko-KR" altLang="en-US" sz="1400" dirty="0"/>
            <a:t>생태 체험학습 </a:t>
          </a:r>
        </a:p>
      </dgm:t>
    </dgm:pt>
    <dgm:pt modelId="{84E0D71F-32A8-4D21-8F94-76C2F8A010AC}" type="parTrans" cxnId="{03F4E5D0-83B8-4D93-8931-6739A2BEFD40}">
      <dgm:prSet/>
      <dgm:spPr/>
      <dgm:t>
        <a:bodyPr/>
        <a:lstStyle/>
        <a:p>
          <a:pPr latinLnBrk="1"/>
          <a:endParaRPr lang="ko-KR" altLang="en-US"/>
        </a:p>
      </dgm:t>
    </dgm:pt>
    <dgm:pt modelId="{822BB076-7866-415C-B14F-34417A6C09CE}" type="sibTrans" cxnId="{03F4E5D0-83B8-4D93-8931-6739A2BEFD40}">
      <dgm:prSet/>
      <dgm:spPr/>
      <dgm:t>
        <a:bodyPr/>
        <a:lstStyle/>
        <a:p>
          <a:pPr latinLnBrk="1"/>
          <a:endParaRPr lang="ko-KR" altLang="en-US"/>
        </a:p>
      </dgm:t>
    </dgm:pt>
    <dgm:pt modelId="{9C41B73E-0504-49E0-ACEC-F54916B4B374}" type="pres">
      <dgm:prSet presAssocID="{BE326453-9D4F-4838-B12B-19BA61C0C3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F92A40-C862-4393-9B86-FB882815A39A}" type="pres">
      <dgm:prSet presAssocID="{4431E589-C32E-4AC4-A7A2-C2BA93807BE5}" presName="composite" presStyleCnt="0"/>
      <dgm:spPr/>
    </dgm:pt>
    <dgm:pt modelId="{ABF0BBF4-A2C4-4966-87D3-FF88558AFBE2}" type="pres">
      <dgm:prSet presAssocID="{4431E589-C32E-4AC4-A7A2-C2BA93807BE5}" presName="rect1" presStyleLbl="trAlignAcc1" presStyleIdx="0" presStyleCnt="3" custScaleX="116233" custScaleY="166531" custLinFactNeighborX="-229" custLinFactNeighborY="-222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39471C-AD5C-463E-8CC5-42C9ABDA34F6}" type="pres">
      <dgm:prSet presAssocID="{4431E589-C32E-4AC4-A7A2-C2BA93807BE5}" presName="rect2" presStyleLbl="fgImgPlace1" presStyleIdx="0" presStyleCnt="3" custFlipHor="1" custScaleX="5234" custScaleY="29549"/>
      <dgm:spPr/>
    </dgm:pt>
    <dgm:pt modelId="{533DFDC4-8AEC-4000-9D71-7E9DF78C98AA}" type="pres">
      <dgm:prSet presAssocID="{42E26830-7241-47FF-8237-9507E9757AF4}" presName="sibTrans" presStyleCnt="0"/>
      <dgm:spPr/>
    </dgm:pt>
    <dgm:pt modelId="{8BD9D203-E151-4472-9324-75D5FEEDCFE9}" type="pres">
      <dgm:prSet presAssocID="{F96C0B25-ED31-49AA-A49D-7A38A0F3FB6C}" presName="composite" presStyleCnt="0"/>
      <dgm:spPr/>
    </dgm:pt>
    <dgm:pt modelId="{0DE966FA-1060-45EB-9B71-A2F1240CFE81}" type="pres">
      <dgm:prSet presAssocID="{F96C0B25-ED31-49AA-A49D-7A38A0F3FB6C}" presName="rect1" presStyleLbl="trAlignAcc1" presStyleIdx="1" presStyleCnt="3" custScaleX="119918" custScaleY="170089" custLinFactNeighborX="-229" custLinFactNeighborY="30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4165E1-2FC6-47AF-B1FD-1E82C9B57027}" type="pres">
      <dgm:prSet presAssocID="{F96C0B25-ED31-49AA-A49D-7A38A0F3FB6C}" presName="rect2" presStyleLbl="fgImgPlace1" presStyleIdx="1" presStyleCnt="3" custScaleX="6469" custScaleY="31314"/>
      <dgm:spPr/>
    </dgm:pt>
    <dgm:pt modelId="{676D31E4-26F8-4FE8-9FC5-60044D965FB6}" type="pres">
      <dgm:prSet presAssocID="{37058A26-5D83-488B-A7F0-5F76FDAFDC12}" presName="sibTrans" presStyleCnt="0"/>
      <dgm:spPr/>
    </dgm:pt>
    <dgm:pt modelId="{F715024F-B76B-4DAC-9EB1-4A90F58085C8}" type="pres">
      <dgm:prSet presAssocID="{DE71C443-E8CA-4FF1-AF06-890B423D31AA}" presName="composite" presStyleCnt="0"/>
      <dgm:spPr/>
    </dgm:pt>
    <dgm:pt modelId="{24457FD5-44A3-4BA4-A1F5-1E6581507035}" type="pres">
      <dgm:prSet presAssocID="{DE71C443-E8CA-4FF1-AF06-890B423D31AA}" presName="rect1" presStyleLbl="trAlignAcc1" presStyleIdx="2" presStyleCnt="3" custScaleX="121505" custScaleY="180423" custLinFactNeighborX="1643" custLinFactNeighborY="2512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ED45B9-E300-4866-8042-26633289AB1D}" type="pres">
      <dgm:prSet presAssocID="{DE71C443-E8CA-4FF1-AF06-890B423D31AA}" presName="rect2" presStyleLbl="fgImgPlace1" presStyleIdx="2" presStyleCnt="3" custScaleX="49670" custScaleY="19048"/>
      <dgm:spPr/>
    </dgm:pt>
  </dgm:ptLst>
  <dgm:cxnLst>
    <dgm:cxn modelId="{03F4E5D0-83B8-4D93-8931-6739A2BEFD40}" srcId="{BE326453-9D4F-4838-B12B-19BA61C0C30B}" destId="{DE71C443-E8CA-4FF1-AF06-890B423D31AA}" srcOrd="2" destOrd="0" parTransId="{84E0D71F-32A8-4D21-8F94-76C2F8A010AC}" sibTransId="{822BB076-7866-415C-B14F-34417A6C09CE}"/>
    <dgm:cxn modelId="{C204A152-36EC-4913-88BE-767C0D63760F}" srcId="{BE326453-9D4F-4838-B12B-19BA61C0C30B}" destId="{F96C0B25-ED31-49AA-A49D-7A38A0F3FB6C}" srcOrd="1" destOrd="0" parTransId="{21684A71-692C-40D4-919D-8FC8EA90E2BE}" sibTransId="{37058A26-5D83-488B-A7F0-5F76FDAFDC12}"/>
    <dgm:cxn modelId="{22130D32-0D04-4E7B-BEC5-D2E301250D52}" type="presOf" srcId="{4431E589-C32E-4AC4-A7A2-C2BA93807BE5}" destId="{ABF0BBF4-A2C4-4966-87D3-FF88558AFBE2}" srcOrd="0" destOrd="0" presId="urn:microsoft.com/office/officeart/2008/layout/PictureStrips"/>
    <dgm:cxn modelId="{A909B8A7-6FDE-4D18-9E04-729E53EC817C}" type="presOf" srcId="{BE326453-9D4F-4838-B12B-19BA61C0C30B}" destId="{9C41B73E-0504-49E0-ACEC-F54916B4B374}" srcOrd="0" destOrd="0" presId="urn:microsoft.com/office/officeart/2008/layout/PictureStrips"/>
    <dgm:cxn modelId="{2FA2C04F-5BBC-44F3-AF7F-6732FDDA55C8}" type="presOf" srcId="{F96C0B25-ED31-49AA-A49D-7A38A0F3FB6C}" destId="{0DE966FA-1060-45EB-9B71-A2F1240CFE81}" srcOrd="0" destOrd="0" presId="urn:microsoft.com/office/officeart/2008/layout/PictureStrips"/>
    <dgm:cxn modelId="{2B698753-83FF-49B4-806D-1288D5E1BA73}" srcId="{BE326453-9D4F-4838-B12B-19BA61C0C30B}" destId="{4431E589-C32E-4AC4-A7A2-C2BA93807BE5}" srcOrd="0" destOrd="0" parTransId="{95F797D3-9E8F-434A-94B0-F5C9B510A267}" sibTransId="{42E26830-7241-47FF-8237-9507E9757AF4}"/>
    <dgm:cxn modelId="{681CD7CD-5D8E-437A-BE91-C02635ADB604}" type="presOf" srcId="{DE71C443-E8CA-4FF1-AF06-890B423D31AA}" destId="{24457FD5-44A3-4BA4-A1F5-1E6581507035}" srcOrd="0" destOrd="0" presId="urn:microsoft.com/office/officeart/2008/layout/PictureStrips"/>
    <dgm:cxn modelId="{4416C16E-CF33-46DF-8514-5757BB517518}" type="presParOf" srcId="{9C41B73E-0504-49E0-ACEC-F54916B4B374}" destId="{EEF92A40-C862-4393-9B86-FB882815A39A}" srcOrd="0" destOrd="0" presId="urn:microsoft.com/office/officeart/2008/layout/PictureStrips"/>
    <dgm:cxn modelId="{2B538B5B-C361-4969-93F8-F12DE507694D}" type="presParOf" srcId="{EEF92A40-C862-4393-9B86-FB882815A39A}" destId="{ABF0BBF4-A2C4-4966-87D3-FF88558AFBE2}" srcOrd="0" destOrd="0" presId="urn:microsoft.com/office/officeart/2008/layout/PictureStrips"/>
    <dgm:cxn modelId="{025FE7B1-C311-4BAB-BC05-A9747B40C42D}" type="presParOf" srcId="{EEF92A40-C862-4393-9B86-FB882815A39A}" destId="{4539471C-AD5C-463E-8CC5-42C9ABDA34F6}" srcOrd="1" destOrd="0" presId="urn:microsoft.com/office/officeart/2008/layout/PictureStrips"/>
    <dgm:cxn modelId="{47EDF62C-B2CD-4DC0-B12B-A083E0D7FFC8}" type="presParOf" srcId="{9C41B73E-0504-49E0-ACEC-F54916B4B374}" destId="{533DFDC4-8AEC-4000-9D71-7E9DF78C98AA}" srcOrd="1" destOrd="0" presId="urn:microsoft.com/office/officeart/2008/layout/PictureStrips"/>
    <dgm:cxn modelId="{147AAC37-8372-4224-9DA1-67451668FD93}" type="presParOf" srcId="{9C41B73E-0504-49E0-ACEC-F54916B4B374}" destId="{8BD9D203-E151-4472-9324-75D5FEEDCFE9}" srcOrd="2" destOrd="0" presId="urn:microsoft.com/office/officeart/2008/layout/PictureStrips"/>
    <dgm:cxn modelId="{2BAC8965-6D2A-4209-A461-2747C835CD4C}" type="presParOf" srcId="{8BD9D203-E151-4472-9324-75D5FEEDCFE9}" destId="{0DE966FA-1060-45EB-9B71-A2F1240CFE81}" srcOrd="0" destOrd="0" presId="urn:microsoft.com/office/officeart/2008/layout/PictureStrips"/>
    <dgm:cxn modelId="{235C0E3A-1AD7-4507-A1B4-526AFC122F84}" type="presParOf" srcId="{8BD9D203-E151-4472-9324-75D5FEEDCFE9}" destId="{184165E1-2FC6-47AF-B1FD-1E82C9B57027}" srcOrd="1" destOrd="0" presId="urn:microsoft.com/office/officeart/2008/layout/PictureStrips"/>
    <dgm:cxn modelId="{5C3E9FCF-C693-43E9-9D6B-86CEDACBEAC9}" type="presParOf" srcId="{9C41B73E-0504-49E0-ACEC-F54916B4B374}" destId="{676D31E4-26F8-4FE8-9FC5-60044D965FB6}" srcOrd="3" destOrd="0" presId="urn:microsoft.com/office/officeart/2008/layout/PictureStrips"/>
    <dgm:cxn modelId="{04214E3E-9B66-4793-BAD1-5D62223D13DC}" type="presParOf" srcId="{9C41B73E-0504-49E0-ACEC-F54916B4B374}" destId="{F715024F-B76B-4DAC-9EB1-4A90F58085C8}" srcOrd="4" destOrd="0" presId="urn:microsoft.com/office/officeart/2008/layout/PictureStrips"/>
    <dgm:cxn modelId="{6EFF3ACB-42E8-459A-BEBC-7D002AA55261}" type="presParOf" srcId="{F715024F-B76B-4DAC-9EB1-4A90F58085C8}" destId="{24457FD5-44A3-4BA4-A1F5-1E6581507035}" srcOrd="0" destOrd="0" presId="urn:microsoft.com/office/officeart/2008/layout/PictureStrips"/>
    <dgm:cxn modelId="{31190AD6-BA43-40FC-8CC2-34520FB145A7}" type="presParOf" srcId="{F715024F-B76B-4DAC-9EB1-4A90F58085C8}" destId="{CDED45B9-E300-4866-8042-26633289AB1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0BBF4-A2C4-4966-87D3-FF88558AFBE2}">
      <dsp:nvSpPr>
        <dsp:cNvPr id="0" name=""/>
        <dsp:cNvSpPr/>
      </dsp:nvSpPr>
      <dsp:spPr>
        <a:xfrm>
          <a:off x="400544" y="163091"/>
          <a:ext cx="4641456" cy="20781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235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/>
            <a:t>           </a:t>
          </a:r>
          <a:r>
            <a:rPr lang="ko-KR" altLang="en-US" sz="1400" b="1" kern="1200" dirty="0" err="1"/>
            <a:t>공생공빈</a:t>
          </a:r>
          <a:r>
            <a:rPr lang="ko-KR" altLang="en-US" sz="1400" b="1" kern="1200" dirty="0"/>
            <a:t> 밀알조합 창립</a:t>
          </a:r>
          <a:r>
            <a:rPr lang="en-US" altLang="ko-KR" sz="1400" b="1" kern="1200"/>
            <a:t>(2014</a:t>
          </a:r>
          <a:r>
            <a:rPr lang="ko-KR" altLang="en-US" sz="1400" b="1" kern="1200"/>
            <a:t>년</a:t>
          </a:r>
          <a:r>
            <a:rPr lang="en-US" altLang="ko-KR" sz="1400" b="1" kern="1200" dirty="0"/>
            <a:t>6</a:t>
          </a:r>
          <a:r>
            <a:rPr lang="ko-KR" altLang="en-US" sz="1400" b="1" kern="1200" dirty="0"/>
            <a:t>월 </a:t>
          </a:r>
          <a:r>
            <a:rPr lang="en-US" altLang="ko-KR" sz="1400" b="1" kern="1200" dirty="0"/>
            <a:t>29</a:t>
          </a:r>
          <a:r>
            <a:rPr lang="ko-KR" altLang="en-US" sz="1400" b="1" kern="1200" dirty="0"/>
            <a:t>일</a:t>
          </a:r>
          <a:r>
            <a:rPr lang="en-US" altLang="ko-KR" sz="1400" kern="1200" dirty="0"/>
            <a:t>)</a:t>
          </a:r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            -</a:t>
          </a:r>
          <a:r>
            <a:rPr lang="ko-KR" altLang="en-US" sz="1400" kern="1200" dirty="0"/>
            <a:t>영적독서 모임</a:t>
          </a:r>
          <a:endParaRPr lang="en-US" altLang="ko-KR" sz="1400" kern="1200" dirty="0"/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            -</a:t>
          </a:r>
          <a:r>
            <a:rPr lang="ko-KR" altLang="en-US" sz="1400" kern="1200" dirty="0" err="1"/>
            <a:t>우리농</a:t>
          </a:r>
          <a:r>
            <a:rPr lang="ko-KR" altLang="en-US" sz="1400" kern="1200" dirty="0"/>
            <a:t> 매장</a:t>
          </a:r>
          <a:endParaRPr lang="en-US" altLang="ko-KR" sz="1400" kern="1200" dirty="0"/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            -</a:t>
          </a:r>
          <a:r>
            <a:rPr lang="ko-KR" altLang="en-US" sz="1400" kern="1200" dirty="0" err="1"/>
            <a:t>아나바다</a:t>
          </a:r>
          <a:r>
            <a:rPr lang="ko-KR" altLang="en-US" sz="1400" kern="1200" dirty="0"/>
            <a:t> 스토어</a:t>
          </a:r>
        </a:p>
      </dsp:txBody>
      <dsp:txXfrm>
        <a:off x="400544" y="163091"/>
        <a:ext cx="4641456" cy="2078116"/>
      </dsp:txXfrm>
    </dsp:sp>
    <dsp:sp modelId="{4539471C-AD5C-463E-8CC5-42C9ABDA34F6}">
      <dsp:nvSpPr>
        <dsp:cNvPr id="0" name=""/>
        <dsp:cNvSpPr/>
      </dsp:nvSpPr>
      <dsp:spPr>
        <a:xfrm flipH="1">
          <a:off x="981314" y="1137550"/>
          <a:ext cx="45720" cy="38717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966FA-1060-45EB-9B71-A2F1240CFE81}">
      <dsp:nvSpPr>
        <dsp:cNvPr id="0" name=""/>
        <dsp:cNvSpPr/>
      </dsp:nvSpPr>
      <dsp:spPr>
        <a:xfrm>
          <a:off x="326968" y="2699761"/>
          <a:ext cx="4788607" cy="21225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235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/>
            <a:t>              </a:t>
          </a:r>
          <a:r>
            <a:rPr lang="ko-KR" altLang="en-US" sz="1400" b="1" kern="1200" dirty="0"/>
            <a:t>생태사도직 공동체</a:t>
          </a:r>
          <a:r>
            <a:rPr lang="en-US" altLang="ko-KR" sz="1400" b="1" kern="1200" dirty="0"/>
            <a:t>(2017</a:t>
          </a:r>
          <a:r>
            <a:rPr lang="ko-KR" altLang="en-US" sz="1400" b="1" kern="1200" dirty="0"/>
            <a:t>년 </a:t>
          </a:r>
          <a:r>
            <a:rPr lang="en-US" altLang="ko-KR" sz="1400" b="1" kern="1200" dirty="0"/>
            <a:t>6</a:t>
          </a:r>
          <a:r>
            <a:rPr lang="ko-KR" altLang="en-US" sz="1400" b="1" kern="1200" dirty="0"/>
            <a:t>월 </a:t>
          </a:r>
          <a:r>
            <a:rPr lang="en-US" altLang="ko-KR" sz="1400" b="1" kern="1200" dirty="0"/>
            <a:t>22</a:t>
          </a:r>
          <a:r>
            <a:rPr lang="ko-KR" altLang="en-US" sz="1400" b="1" kern="1200" dirty="0"/>
            <a:t>일</a:t>
          </a:r>
          <a:r>
            <a:rPr lang="en-US" altLang="ko-KR" sz="1400" b="1" kern="1200" dirty="0"/>
            <a:t>)</a:t>
          </a:r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               -</a:t>
          </a:r>
          <a:r>
            <a:rPr lang="ko-KR" altLang="en-US" sz="1400" kern="1200" dirty="0"/>
            <a:t>영적독서 모임</a:t>
          </a:r>
          <a:endParaRPr lang="en-US" altLang="ko-KR" sz="1400" kern="1200" dirty="0"/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                -</a:t>
          </a:r>
          <a:r>
            <a:rPr lang="ko-KR" altLang="en-US" sz="1400" kern="1200" dirty="0" err="1"/>
            <a:t>우리농</a:t>
          </a:r>
          <a:r>
            <a:rPr lang="ko-KR" altLang="en-US" sz="1400" kern="1200" dirty="0"/>
            <a:t> 매장</a:t>
          </a:r>
          <a:endParaRPr lang="en-US" altLang="ko-KR" sz="1400" kern="1200" dirty="0"/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                 -</a:t>
          </a:r>
          <a:r>
            <a:rPr lang="ko-KR" altLang="en-US" sz="1400" kern="1200" dirty="0" err="1"/>
            <a:t>아나바다</a:t>
          </a:r>
          <a:r>
            <a:rPr lang="ko-KR" altLang="en-US" sz="1400" kern="1200" dirty="0"/>
            <a:t> 스토어</a:t>
          </a:r>
          <a:endParaRPr lang="en-US" altLang="ko-KR" sz="1400" kern="1200" dirty="0"/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                 -</a:t>
          </a:r>
          <a:r>
            <a:rPr lang="ko-KR" altLang="en-US" sz="1400" kern="1200" dirty="0"/>
            <a:t>생태 체험학습</a:t>
          </a:r>
          <a:endParaRPr lang="en-US" altLang="ko-KR" sz="1400" kern="1200" dirty="0"/>
        </a:p>
      </dsp:txBody>
      <dsp:txXfrm>
        <a:off x="326968" y="2699761"/>
        <a:ext cx="4788607" cy="2122516"/>
      </dsp:txXfrm>
    </dsp:sp>
    <dsp:sp modelId="{184165E1-2FC6-47AF-B1FD-1E82C9B57027}">
      <dsp:nvSpPr>
        <dsp:cNvPr id="0" name=""/>
        <dsp:cNvSpPr/>
      </dsp:nvSpPr>
      <dsp:spPr>
        <a:xfrm>
          <a:off x="975920" y="3369117"/>
          <a:ext cx="56508" cy="41030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57FD5-44A3-4BA4-A1F5-1E6581507035}">
      <dsp:nvSpPr>
        <dsp:cNvPr id="0" name=""/>
        <dsp:cNvSpPr/>
      </dsp:nvSpPr>
      <dsp:spPr>
        <a:xfrm>
          <a:off x="370035" y="5240949"/>
          <a:ext cx="4851980" cy="22514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235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/>
            <a:t>                  생태사도직 </a:t>
          </a:r>
          <a:r>
            <a:rPr lang="ko-KR" altLang="en-US" sz="1400" b="1" kern="1200" dirty="0" err="1"/>
            <a:t>공동채</a:t>
          </a:r>
          <a:r>
            <a:rPr lang="en-US" altLang="ko-KR" sz="1400" b="1" kern="1200" dirty="0"/>
            <a:t>(2018</a:t>
          </a:r>
          <a:r>
            <a:rPr lang="ko-KR" altLang="en-US" sz="1400" b="1" kern="1200" dirty="0"/>
            <a:t>년 </a:t>
          </a:r>
          <a:r>
            <a:rPr lang="en-US" altLang="ko-KR" sz="1400" b="1" kern="1200" dirty="0"/>
            <a:t>12</a:t>
          </a:r>
          <a:r>
            <a:rPr lang="ko-KR" altLang="en-US" sz="1400" b="1" kern="1200" dirty="0"/>
            <a:t>월 </a:t>
          </a:r>
          <a:r>
            <a:rPr lang="en-US" altLang="ko-KR" sz="1400" b="1" kern="1200" dirty="0"/>
            <a:t>23</a:t>
          </a:r>
          <a:r>
            <a:rPr lang="ko-KR" altLang="en-US" sz="1400" b="1" kern="1200" dirty="0"/>
            <a:t>일</a:t>
          </a:r>
          <a:r>
            <a:rPr lang="en-US" altLang="ko-KR" sz="1400" b="1" kern="1200" dirty="0"/>
            <a:t>)</a:t>
          </a:r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                   -</a:t>
          </a:r>
          <a:r>
            <a:rPr lang="ko-KR" altLang="en-US" sz="1400" kern="1200" dirty="0"/>
            <a:t>조합원미사 </a:t>
          </a:r>
          <a:r>
            <a:rPr lang="en-US" altLang="ko-KR" sz="1400" kern="1200" dirty="0"/>
            <a:t>: </a:t>
          </a:r>
          <a:r>
            <a:rPr lang="ko-KR" altLang="en-US" sz="1400" kern="1200" dirty="0"/>
            <a:t>매달 셋째</a:t>
          </a:r>
          <a:r>
            <a:rPr lang="en-US" altLang="ko-KR" sz="1400" kern="1200" dirty="0"/>
            <a:t>(</a:t>
          </a:r>
          <a:r>
            <a:rPr lang="ko-KR" altLang="en-US" sz="1400" kern="1200" dirty="0"/>
            <a:t>토</a:t>
          </a:r>
          <a:r>
            <a:rPr lang="en-US" altLang="ko-KR" sz="1400" kern="1200" dirty="0"/>
            <a:t>) </a:t>
          </a:r>
          <a:r>
            <a:rPr lang="ko-KR" altLang="en-US" sz="1400" kern="1200" dirty="0"/>
            <a:t>오후</a:t>
          </a:r>
          <a:r>
            <a:rPr lang="en-US" altLang="ko-KR" sz="1400" kern="1200" dirty="0"/>
            <a:t>3</a:t>
          </a:r>
          <a:r>
            <a:rPr lang="ko-KR" altLang="en-US" sz="1400" kern="1200" dirty="0"/>
            <a:t>시</a:t>
          </a:r>
          <a:endParaRPr lang="en-US" altLang="ko-KR" sz="1400" kern="1200" dirty="0"/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                  -</a:t>
          </a:r>
          <a:r>
            <a:rPr lang="ko-KR" altLang="en-US" sz="1400" kern="1200" dirty="0"/>
            <a:t>생태 영성교육</a:t>
          </a:r>
          <a:endParaRPr lang="en-US" altLang="ko-KR" sz="1400" kern="1200" dirty="0"/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                 -</a:t>
          </a:r>
          <a:r>
            <a:rPr lang="ko-KR" altLang="en-US" sz="1400" kern="1200" dirty="0"/>
            <a:t>영적독서 모임</a:t>
          </a:r>
          <a:endParaRPr lang="en-US" altLang="ko-KR" sz="1400" kern="1200" dirty="0"/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                 -</a:t>
          </a:r>
          <a:r>
            <a:rPr lang="ko-KR" altLang="en-US" sz="1400" kern="1200" dirty="0"/>
            <a:t>생태 체험학습 </a:t>
          </a:r>
        </a:p>
      </dsp:txBody>
      <dsp:txXfrm>
        <a:off x="370035" y="5240949"/>
        <a:ext cx="4851980" cy="2251473"/>
      </dsp:txXfrm>
    </dsp:sp>
    <dsp:sp modelId="{CDED45B9-E300-4866-8042-26633289AB1D}">
      <dsp:nvSpPr>
        <dsp:cNvPr id="0" name=""/>
        <dsp:cNvSpPr/>
      </dsp:nvSpPr>
      <dsp:spPr>
        <a:xfrm>
          <a:off x="787236" y="5779285"/>
          <a:ext cx="433877" cy="24958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3E90-9C06-4526-B4B8-2BF1259CE12E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A19-9C75-4D6C-B9E3-9FDA7D8C5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07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3E90-9C06-4526-B4B8-2BF1259CE12E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A19-9C75-4D6C-B9E3-9FDA7D8C5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7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3E90-9C06-4526-B4B8-2BF1259CE12E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A19-9C75-4D6C-B9E3-9FDA7D8C5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4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3E90-9C06-4526-B4B8-2BF1259CE12E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A19-9C75-4D6C-B9E3-9FDA7D8C5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97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3E90-9C06-4526-B4B8-2BF1259CE12E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A19-9C75-4D6C-B9E3-9FDA7D8C5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6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3E90-9C06-4526-B4B8-2BF1259CE12E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A19-9C75-4D6C-B9E3-9FDA7D8C5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03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3E90-9C06-4526-B4B8-2BF1259CE12E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A19-9C75-4D6C-B9E3-9FDA7D8C5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75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3E90-9C06-4526-B4B8-2BF1259CE12E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A19-9C75-4D6C-B9E3-9FDA7D8C5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51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3E90-9C06-4526-B4B8-2BF1259CE12E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A19-9C75-4D6C-B9E3-9FDA7D8C5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1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3E90-9C06-4526-B4B8-2BF1259CE12E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A19-9C75-4D6C-B9E3-9FDA7D8C5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58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3E90-9C06-4526-B4B8-2BF1259CE12E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A19-9C75-4D6C-B9E3-9FDA7D8C5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594034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83E90-9C06-4526-B4B8-2BF1259CE12E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DEA19-9C75-4D6C-B9E3-9FDA7D8C5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7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emf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emf"  /><Relationship Id="rId3" Type="http://schemas.openxmlformats.org/officeDocument/2006/relationships/image" Target="../media/image8.emf"  /><Relationship Id="rId4" Type="http://schemas.openxmlformats.org/officeDocument/2006/relationships/image" Target="../media/image9.png"  /><Relationship Id="rId5" Type="http://schemas.openxmlformats.org/officeDocument/2006/relationships/image" Target="../media/image10.png"  /><Relationship Id="rId6" Type="http://schemas.openxmlformats.org/officeDocument/2006/relationships/image" Target="../media/image11.png"  /><Relationship Id="rId7" Type="http://schemas.openxmlformats.org/officeDocument/2006/relationships/image" Target="../media/image1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Relationship Id="rId3" Type="http://schemas.openxmlformats.org/officeDocument/2006/relationships/image" Target="../media/image14.png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Relationship Id="rId6" Type="http://schemas.openxmlformats.org/officeDocument/2006/relationships/image" Target="../media/image17.emf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emf"  /><Relationship Id="rId3" Type="http://schemas.openxmlformats.org/officeDocument/2006/relationships/image" Target="../media/image17.emf"  /><Relationship Id="rId4" Type="http://schemas.openxmlformats.org/officeDocument/2006/relationships/image" Target="../media/image19.emf"  /><Relationship Id="rId5" Type="http://schemas.openxmlformats.org/officeDocument/2006/relationships/image" Target="../media/image20.png"  /><Relationship Id="rId6" Type="http://schemas.openxmlformats.org/officeDocument/2006/relationships/image" Target="../media/image2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emf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emf"  /><Relationship Id="rId3" Type="http://schemas.openxmlformats.org/officeDocument/2006/relationships/image" Target="../media/image20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emf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emf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emf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7.emf"  /><Relationship Id="rId3" Type="http://schemas.openxmlformats.org/officeDocument/2006/relationships/image" Target="../media/image22.emf"  /><Relationship Id="rId4" Type="http://schemas.openxmlformats.org/officeDocument/2006/relationships/image" Target="../media/image2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emf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20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7.png"  /><Relationship Id="rId3" Type="http://schemas.openxmlformats.org/officeDocument/2006/relationships/image" Target="../media/image28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9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emf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diagramData" Target="../diagrams/data1.xml"  /><Relationship Id="rId3" Type="http://schemas.openxmlformats.org/officeDocument/2006/relationships/diagramLayout" Target="../diagrams/layout1.xml"  /><Relationship Id="rId4" Type="http://schemas.openxmlformats.org/officeDocument/2006/relationships/diagramQuickStyle" Target="../diagrams/quickStyle1.xml"  /><Relationship Id="rId5" Type="http://schemas.openxmlformats.org/officeDocument/2006/relationships/diagramColors" Target="../diagrams/colors1.xml"  /><Relationship Id="rId6" Type="http://schemas.microsoft.com/office/2007/relationships/diagramDrawing" Target="../diagrams/drawing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" y="1270001"/>
            <a:ext cx="565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 err="1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공생공빈밀알사회적협동조합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현황 보고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8919" y="1805890"/>
            <a:ext cx="290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(2019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6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현재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  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8138" y="8644466"/>
            <a:ext cx="359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공생공빈밀알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사회적협동조합</a:t>
            </a:r>
            <a:endParaRPr lang="ko-KR" altLang="en-US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19" y="8661288"/>
            <a:ext cx="559219" cy="36646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8" y="3723902"/>
            <a:ext cx="58674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40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31520" y="1144792"/>
            <a:ext cx="5562402" cy="683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11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하반기 조합원 교육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회 실시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  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주제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“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찬미받으소서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”회칙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안성지구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생태사도직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공동체 출범 준비 모임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-12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예비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사회적기업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지정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-12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웰케어마스크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제조사와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OEM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유통 및 마케팅 협의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-12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소액대출 사업 전개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정관 제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59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 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조합원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명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500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만원 대출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~12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노인심리상담사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자격증 프로그램 교육비지원</a:t>
            </a:r>
            <a:endParaRPr lang="en-US" altLang="ko-KR" sz="16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   및 생명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·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기부 나눔 교육으로 조합원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300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여명 모집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1600" b="1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chemeClr val="accent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2019</a:t>
            </a:r>
            <a:r>
              <a:rPr lang="ko-KR" altLang="en-US" b="1" kern="0" dirty="0">
                <a:solidFill>
                  <a:schemeClr val="accent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</a:t>
            </a:r>
            <a:endParaRPr lang="en-US" altLang="ko-KR" b="1" kern="0" dirty="0">
              <a:solidFill>
                <a:schemeClr val="accent5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200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600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en-US" altLang="ko-KR" sz="1600" kern="0" dirty="0">
                <a:latin typeface="굴림" panose="020B0600000101010101" pitchFamily="50" charset="-127"/>
                <a:ea typeface="굴림" panose="020B0600000101010101" pitchFamily="50" charset="-127"/>
              </a:rPr>
              <a:t>~</a:t>
            </a:r>
            <a:r>
              <a:rPr lang="ko-KR" altLang="en-US" sz="1600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현재</a:t>
            </a:r>
            <a:r>
              <a:rPr lang="ko-KR" altLang="en-US" sz="1600" kern="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kern="0" dirty="0" err="1">
                <a:latin typeface="굴림" panose="020B0600000101010101" pitchFamily="50" charset="-127"/>
                <a:ea typeface="굴림" panose="020B0600000101010101" pitchFamily="50" charset="-127"/>
              </a:rPr>
              <a:t>대천동</a:t>
            </a:r>
            <a:r>
              <a:rPr lang="ko-KR" altLang="en-US" sz="1600" kern="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kern="0" dirty="0" err="1">
                <a:latin typeface="굴림" panose="020B0600000101010101" pitchFamily="50" charset="-127"/>
                <a:ea typeface="굴림" panose="020B0600000101010101" pitchFamily="50" charset="-127"/>
              </a:rPr>
              <a:t>생태사도직</a:t>
            </a:r>
            <a:r>
              <a:rPr lang="ko-KR" altLang="en-US" sz="1600" kern="0" dirty="0">
                <a:latin typeface="굴림" panose="020B0600000101010101" pitchFamily="50" charset="-127"/>
                <a:ea typeface="굴림" panose="020B0600000101010101" pitchFamily="50" charset="-127"/>
              </a:rPr>
              <a:t> 미사 및 생태 </a:t>
            </a:r>
            <a:r>
              <a:rPr lang="ko-KR" altLang="en-US" sz="1600" kern="0" dirty="0" err="1">
                <a:latin typeface="굴림" panose="020B0600000101010101" pitchFamily="50" charset="-127"/>
                <a:ea typeface="굴림" panose="020B0600000101010101" pitchFamily="50" charset="-127"/>
              </a:rPr>
              <a:t>영성교육</a:t>
            </a:r>
            <a:r>
              <a:rPr lang="ko-KR" altLang="en-US" sz="1600" kern="0" dirty="0">
                <a:latin typeface="굴림" panose="020B0600000101010101" pitchFamily="50" charset="-127"/>
                <a:ea typeface="굴림" panose="020B0600000101010101" pitchFamily="50" charset="-127"/>
              </a:rPr>
              <a:t> 실시</a:t>
            </a:r>
            <a:endParaRPr lang="en-US" altLang="ko-KR" sz="1600" kern="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latin typeface="굴림" panose="020B0600000101010101" pitchFamily="50" charset="-127"/>
                <a:ea typeface="굴림" panose="020B0600000101010101" pitchFamily="50" charset="-127"/>
              </a:rPr>
              <a:t>         </a:t>
            </a:r>
            <a:r>
              <a:rPr lang="ko-KR" altLang="en-US" sz="1600" kern="0" dirty="0">
                <a:latin typeface="굴림" panose="020B0600000101010101" pitchFamily="50" charset="-127"/>
                <a:ea typeface="굴림" panose="020B0600000101010101" pitchFamily="50" charset="-127"/>
              </a:rPr>
              <a:t>매월 </a:t>
            </a:r>
            <a:r>
              <a:rPr lang="ko-KR" altLang="en-US" sz="1600" kern="0" dirty="0" err="1">
                <a:latin typeface="굴림" panose="020B0600000101010101" pitchFamily="50" charset="-127"/>
                <a:ea typeface="굴림" panose="020B0600000101010101" pitchFamily="50" charset="-127"/>
              </a:rPr>
              <a:t>셋째주</a:t>
            </a:r>
            <a:r>
              <a:rPr lang="ko-KR" altLang="en-US" sz="1600" kern="0" dirty="0">
                <a:latin typeface="굴림" panose="020B0600000101010101" pitchFamily="50" charset="-127"/>
                <a:ea typeface="굴림" panose="020B0600000101010101" pitchFamily="50" charset="-127"/>
              </a:rPr>
              <a:t> 토요일 오후</a:t>
            </a:r>
            <a:r>
              <a:rPr lang="en-US" altLang="ko-KR" sz="1600" kern="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1600" kern="0" dirty="0">
                <a:latin typeface="굴림" panose="020B0600000101010101" pitchFamily="50" charset="-127"/>
                <a:ea typeface="굴림" panose="020B0600000101010101" pitchFamily="50" charset="-127"/>
              </a:rPr>
              <a:t>시</a:t>
            </a:r>
            <a:r>
              <a:rPr lang="en-US" altLang="ko-KR" sz="1600" kern="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kern="0" dirty="0">
                <a:latin typeface="굴림" panose="020B0600000101010101" pitchFamily="50" charset="-127"/>
                <a:ea typeface="굴림" panose="020B0600000101010101" pitchFamily="50" charset="-127"/>
              </a:rPr>
              <a:t>대천동성당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제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차 정기총회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대의원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예비사회적기업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사업개발비 신청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5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황사마스크 출시 및 판매개시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6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조합원 미사 및 생태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영성교육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실시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분기별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82" y="5211406"/>
            <a:ext cx="232128" cy="237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10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924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5" y="440260"/>
            <a:ext cx="5867402" cy="6243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1" y="500520"/>
            <a:ext cx="325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비전과 전략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5" y="1429390"/>
            <a:ext cx="5867402" cy="804481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196" y="1608667"/>
            <a:ext cx="3724275" cy="27939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1" y="2802467"/>
            <a:ext cx="3914775" cy="3841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138" y="4295245"/>
            <a:ext cx="1000125" cy="56462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2670" y="4204757"/>
            <a:ext cx="1000125" cy="74824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4202" y="4295245"/>
            <a:ext cx="1000125" cy="56462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734" y="4295245"/>
            <a:ext cx="1000125" cy="564622"/>
          </a:xfrm>
          <a:prstGeom prst="rect">
            <a:avLst/>
          </a:prstGeom>
        </p:spPr>
      </p:pic>
      <p:sp>
        <p:nvSpPr>
          <p:cNvPr id="41" name="모서리가 둥근 직사각형 40"/>
          <p:cNvSpPr/>
          <p:nvPr/>
        </p:nvSpPr>
        <p:spPr>
          <a:xfrm>
            <a:off x="601133" y="1429390"/>
            <a:ext cx="745067" cy="644943"/>
          </a:xfrm>
          <a:prstGeom prst="roundRect">
            <a:avLst>
              <a:gd name="adj" fmla="val 31108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601132" y="2672082"/>
            <a:ext cx="745067" cy="644943"/>
          </a:xfrm>
          <a:prstGeom prst="roundRect">
            <a:avLst>
              <a:gd name="adj" fmla="val 31108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601131" y="4045590"/>
            <a:ext cx="745067" cy="1051343"/>
          </a:xfrm>
          <a:prstGeom prst="roundRect">
            <a:avLst>
              <a:gd name="adj" fmla="val 31108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5429" y="1617133"/>
            <a:ext cx="516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비전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5428" y="2856053"/>
            <a:ext cx="516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목표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3896" y="4291192"/>
            <a:ext cx="51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추진전략</a:t>
            </a: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093" y="8328939"/>
            <a:ext cx="829733" cy="600075"/>
          </a:xfrm>
          <a:prstGeom prst="rect">
            <a:avLst/>
          </a:prstGeom>
        </p:spPr>
      </p:pic>
      <p:sp>
        <p:nvSpPr>
          <p:cNvPr id="49" name="모서리가 둥근 직사각형 48"/>
          <p:cNvSpPr/>
          <p:nvPr/>
        </p:nvSpPr>
        <p:spPr>
          <a:xfrm>
            <a:off x="601127" y="5749252"/>
            <a:ext cx="745067" cy="2869815"/>
          </a:xfrm>
          <a:prstGeom prst="roundRect">
            <a:avLst>
              <a:gd name="adj" fmla="val 31108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601127" y="8742715"/>
            <a:ext cx="745067" cy="644943"/>
          </a:xfrm>
          <a:prstGeom prst="roundRect">
            <a:avLst>
              <a:gd name="adj" fmla="val 31108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3896" y="6870879"/>
            <a:ext cx="51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목적사업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3896" y="8731903"/>
            <a:ext cx="51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기타사업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66330" y="5968470"/>
            <a:ext cx="45974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① 재활용 문화 확산 사업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66330" y="6720335"/>
            <a:ext cx="45974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② 환경보전 실천 교육사업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66330" y="7443125"/>
            <a:ext cx="45974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③ 친환경 생태적인 소비문화 확산사업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66330" y="8165915"/>
            <a:ext cx="45974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④ 기부문화를 확산하기 위한 사업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66330" y="8913743"/>
            <a:ext cx="45974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⑤ 취약계층 지원사업 및 조합원 관련 사업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98601" y="4263164"/>
            <a:ext cx="101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교육 프로</a:t>
            </a:r>
            <a:endParaRPr lang="en-US" altLang="ko-KR" sz="1200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그램 운영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34467" y="4117213"/>
            <a:ext cx="1016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아나바다</a:t>
            </a:r>
            <a:endParaRPr lang="en-US" altLang="ko-KR" sz="1200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(Campaign)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사업 운영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95999" y="4137624"/>
            <a:ext cx="1016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취약계층</a:t>
            </a:r>
            <a:endParaRPr lang="en-US" altLang="ko-KR" sz="1200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지원 사업</a:t>
            </a:r>
            <a:endParaRPr lang="en-US" altLang="ko-KR" sz="1200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49329" y="4117213"/>
            <a:ext cx="1016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타 기관</a:t>
            </a:r>
            <a:endParaRPr lang="en-US" altLang="ko-KR" sz="1200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연계 </a:t>
            </a:r>
            <a:r>
              <a:rPr lang="en-US" altLang="ko-KR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MOU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66330" y="1596695"/>
            <a:ext cx="459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FFFF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함께하는 더 좋은 미래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81138" y="2851680"/>
            <a:ext cx="4682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공동의 집인 지구와 신 자유주의의 소외된 이웃의 지킴이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11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425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7" y="447674"/>
            <a:ext cx="5867400" cy="90265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47" y="1884365"/>
            <a:ext cx="1549400" cy="748559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117" y="1895474"/>
            <a:ext cx="1742016" cy="748559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47" y="1895474"/>
            <a:ext cx="2294755" cy="134726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48" y="3343273"/>
            <a:ext cx="2294755" cy="15927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3" y="1895474"/>
            <a:ext cx="2294755" cy="134726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47" y="5027607"/>
            <a:ext cx="2294755" cy="144092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46" y="6624105"/>
            <a:ext cx="2294755" cy="1409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46" y="8249705"/>
            <a:ext cx="2294755" cy="113136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968" y="1532367"/>
            <a:ext cx="2323333" cy="26997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1524004"/>
            <a:ext cx="1453018" cy="27833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117" y="1539902"/>
            <a:ext cx="1742016" cy="27833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3" y="524700"/>
            <a:ext cx="2676525" cy="25423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6392" y="550783"/>
            <a:ext cx="202142" cy="20206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264" y="550783"/>
            <a:ext cx="202142" cy="2020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04160" y="491894"/>
            <a:ext cx="289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목적사업 및 추진체계</a:t>
            </a:r>
            <a:r>
              <a:rPr lang="en-US" altLang="ko-KR" sz="1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(Scheme</a:t>
            </a:r>
            <a:r>
              <a:rPr lang="en-US" altLang="ko-KR" sz="12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653" y="1532368"/>
            <a:ext cx="1546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 요 사 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1853" y="1548266"/>
            <a:ext cx="1546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 진 체 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9546" y="1903423"/>
            <a:ext cx="2294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• </a:t>
            </a:r>
            <a:r>
              <a:rPr lang="ko-KR" alt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아나바다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매장 운영을 통해 내게 필</a:t>
            </a:r>
            <a:endParaRPr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요하지 않은 물건들을 나누어 쓰는</a:t>
            </a:r>
            <a:endParaRPr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운동 전개</a:t>
            </a:r>
            <a:endParaRPr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5508" y="3314948"/>
            <a:ext cx="22947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•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환경 독서 모임</a:t>
            </a:r>
            <a:endParaRPr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•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주일학교 어린이 </a:t>
            </a:r>
            <a:r>
              <a:rPr lang="ko-KR" alt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숲체험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교육</a:t>
            </a:r>
            <a:endParaRPr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•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하천 탐방 환경보호 프로그램</a:t>
            </a:r>
            <a:endParaRPr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• </a:t>
            </a:r>
            <a:r>
              <a:rPr lang="ko-KR" alt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생태관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견학 및 체험활동</a:t>
            </a:r>
            <a:endParaRPr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•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생태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·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환경관련 교육</a:t>
            </a:r>
            <a:endParaRPr lang="ko-KR" altLang="en-US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9054" y="4976505"/>
            <a:ext cx="22947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• </a:t>
            </a:r>
            <a:r>
              <a:rPr lang="ko-KR" alt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유기농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현미누룽지 제조 및 판매</a:t>
            </a:r>
            <a:endParaRPr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• EM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세제 만들어 쓰기</a:t>
            </a:r>
            <a:endParaRPr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•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일회용품 줄이기 캠페인</a:t>
            </a:r>
            <a:endParaRPr lang="ko-KR" altLang="en-US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84694" y="6569072"/>
            <a:ext cx="22947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•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기부 나눔 운동 전개</a:t>
            </a:r>
            <a:endParaRPr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•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노인방문요양센터 운영</a:t>
            </a:r>
            <a:endParaRPr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•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생명 기부 나눔 교육 및 운동전개 </a:t>
            </a:r>
            <a:endParaRPr lang="ko-KR" altLang="en-US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84694" y="8191079"/>
            <a:ext cx="22947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•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취약계층 일자리 제공</a:t>
            </a:r>
            <a:endParaRPr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•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조합원 소액대출</a:t>
            </a:r>
            <a:endParaRPr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•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조합원과 직원교육</a:t>
            </a:r>
            <a:endParaRPr lang="ko-KR" altLang="en-US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630060" y="5698066"/>
            <a:ext cx="1686073" cy="5249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699824" y="5745089"/>
            <a:ext cx="1546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공생공빈밀알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11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사회적협동조합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31" name="타원 30"/>
          <p:cNvSpPr/>
          <p:nvPr/>
        </p:nvSpPr>
        <p:spPr>
          <a:xfrm>
            <a:off x="4740990" y="3801534"/>
            <a:ext cx="1408268" cy="406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674851" y="3876011"/>
            <a:ext cx="1546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창조역량 연구소</a:t>
            </a:r>
          </a:p>
        </p:txBody>
      </p:sp>
      <p:sp>
        <p:nvSpPr>
          <p:cNvPr id="33" name="모서리가 둥근 직사각형 32"/>
          <p:cNvSpPr/>
          <p:nvPr/>
        </p:nvSpPr>
        <p:spPr>
          <a:xfrm>
            <a:off x="4699824" y="7723487"/>
            <a:ext cx="1518572" cy="5061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685838" y="7854292"/>
            <a:ext cx="1546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타 복지기관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단체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14247" y="3228881"/>
            <a:ext cx="1717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latin typeface="굴림" panose="020B0600000101010101" pitchFamily="50" charset="-127"/>
                <a:ea typeface="굴림" panose="020B0600000101010101" pitchFamily="50" charset="-127"/>
              </a:rPr>
              <a:t>교육 </a:t>
            </a:r>
            <a:r>
              <a:rPr lang="en-US" altLang="ko-KR" sz="1000" b="1" dirty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en-US" altLang="ko-KR" sz="10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Campaign </a:t>
            </a:r>
          </a:p>
          <a:p>
            <a:pPr algn="ctr"/>
            <a:r>
              <a:rPr lang="ko-KR" altLang="en-US" sz="1000" b="1" dirty="0">
                <a:latin typeface="굴림" panose="020B0600000101010101" pitchFamily="50" charset="-127"/>
                <a:ea typeface="굴림" panose="020B0600000101010101" pitchFamily="50" charset="-127"/>
              </a:rPr>
              <a:t>프로그램 수립 총괄</a:t>
            </a:r>
            <a:endParaRPr lang="en-US" altLang="ko-KR" sz="1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1000" b="1" dirty="0">
                <a:latin typeface="굴림" panose="020B0600000101010101" pitchFamily="50" charset="-127"/>
                <a:ea typeface="굴림" panose="020B0600000101010101" pitchFamily="50" charset="-127"/>
              </a:rPr>
              <a:t>전문기관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82584" y="5273011"/>
            <a:ext cx="171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교육 </a:t>
            </a:r>
            <a:r>
              <a:rPr lang="en-US" altLang="ko-KR" sz="1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/ Campaign </a:t>
            </a:r>
          </a:p>
          <a:p>
            <a:pPr algn="ctr"/>
            <a:r>
              <a:rPr lang="ko-KR" altLang="en-US" sz="1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집행 컨트롤 타워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89274" y="6259052"/>
            <a:ext cx="171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재능기부</a:t>
            </a:r>
            <a:r>
              <a:rPr lang="en-US" altLang="ko-KR" sz="1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봉사 활성화 사업</a:t>
            </a:r>
            <a:endParaRPr lang="en-US" altLang="ko-KR" sz="10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1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취약계층 지원사업</a:t>
            </a:r>
          </a:p>
        </p:txBody>
      </p:sp>
      <p:cxnSp>
        <p:nvCxnSpPr>
          <p:cNvPr id="39" name="직선 연결선 38"/>
          <p:cNvCxnSpPr/>
          <p:nvPr/>
        </p:nvCxnSpPr>
        <p:spPr>
          <a:xfrm>
            <a:off x="5473094" y="4283450"/>
            <a:ext cx="0" cy="96145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5473094" y="6659162"/>
            <a:ext cx="0" cy="96145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32306" y="4591083"/>
            <a:ext cx="1667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latin typeface="굴림" panose="020B0600000101010101" pitchFamily="50" charset="-127"/>
                <a:ea typeface="굴림" panose="020B0600000101010101" pitchFamily="50" charset="-127"/>
              </a:rPr>
              <a:t>계획     조정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07444" y="7036982"/>
            <a:ext cx="1667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latin typeface="굴림" panose="020B0600000101010101" pitchFamily="50" charset="-127"/>
                <a:ea typeface="굴림" panose="020B0600000101010101" pitchFamily="50" charset="-127"/>
              </a:rPr>
              <a:t>지원     협력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12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07708" y="1554716"/>
            <a:ext cx="1546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 업 내 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57310" y="1898380"/>
            <a:ext cx="2221878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1. </a:t>
            </a:r>
            <a:r>
              <a:rPr lang="ko-KR" altLang="en-US" sz="105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재활용 문화 확산 사업</a:t>
            </a:r>
            <a:endParaRPr lang="en-US" altLang="ko-KR" sz="105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57310" y="3331914"/>
            <a:ext cx="16898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환경보전 실천 교육사업</a:t>
            </a:r>
            <a:endParaRPr lang="en-US" altLang="ko-KR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17932" y="5026453"/>
            <a:ext cx="3429000" cy="5180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3.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친환경 생태적인 </a:t>
            </a:r>
            <a:endParaRPr lang="en-US" altLang="ko-KR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소비문화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확산사업</a:t>
            </a:r>
            <a:endParaRPr lang="en-US" altLang="ko-KR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15906" y="6624104"/>
            <a:ext cx="3429000" cy="5180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4.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기부문화를 확산하기 </a:t>
            </a:r>
            <a:endParaRPr lang="en-US" altLang="ko-KR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위한 사업</a:t>
            </a:r>
            <a:endParaRPr lang="en-US" altLang="ko-KR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72457" y="8213080"/>
            <a:ext cx="3429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5.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취약계층 지원사업 및 </a:t>
            </a:r>
            <a:endParaRPr lang="en-US" altLang="ko-KR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조합원 관련 사업</a:t>
            </a:r>
            <a:endParaRPr lang="en-US" altLang="ko-KR" sz="10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880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6" y="440266"/>
            <a:ext cx="5867401" cy="651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1" y="500520"/>
            <a:ext cx="325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정관상 목적사업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466" y="1574799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재활용 문화 확산 사업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158" y="2690919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 및 필요성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9867" y="3183469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버려지는 자원을 필요한 사람에게 연결함은 물론 자원 절약의 의의를 직접 경험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할 수 있고 아이들에게 자연보호의 살아있는 교육의 장을 마련할 수 있음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※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알뜰나눔장터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아나바다 번개시장 등 많은 사람들이 함께 참여 할 수 있는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다양한 운영방법의 전개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74" y="2726274"/>
            <a:ext cx="228684" cy="23706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39" y="2714602"/>
            <a:ext cx="237155" cy="2370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466" y="2121018"/>
            <a:ext cx="472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아나바다 사업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1158" y="4476238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내용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74" y="4511593"/>
            <a:ext cx="228684" cy="23706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39" y="4499921"/>
            <a:ext cx="237155" cy="23706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66" y="5014388"/>
            <a:ext cx="5867401" cy="75247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39" y="5361384"/>
            <a:ext cx="5133975" cy="336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39194" y="5375676"/>
            <a:ext cx="4919307" cy="30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◈ </a:t>
            </a:r>
            <a:r>
              <a:rPr lang="ko-KR" altLang="en-US" sz="11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아나바다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활성화를 통한 공유경제 달성 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9867" y="6027969"/>
            <a:ext cx="5334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아나바다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장터 활성화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아나바다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장터를 먼저 가까운 본당 마당에서 부터 오산시청 뒤 광장 등 수요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에 따른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아나바다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장터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※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운영비는 먹거리 및 전문매장 판매 수익으로 병행하여 충당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공유경제 활성화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아이들 옷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남는 핸드폰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그 외 쓸만한 가전제품에서 부터 전기공사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시설정비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등에 이르기까지 함께 나누고 공유할 수 있는 환경 조성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※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물품과 재능을 서로 나눔으로써 발생하는 비용을 줄임은 물론 더 나아가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기부까지 진행 될 수 있도록 함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13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674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7712" y="517948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계획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9866" y="891994"/>
            <a:ext cx="5334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사업일정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2017 ~ 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- 2017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아나바다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장터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- 2018~2021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아나바다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장터를 오산시청 및 지역상권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아파트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공원 등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              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확대 운영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- 2020~2021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물품과 재능을 공유할 수 있는 환경조성 및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02" y="577833"/>
            <a:ext cx="237155" cy="2370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466" y="2501504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2. </a:t>
            </a:r>
            <a:r>
              <a:rPr lang="ko-KR" altLang="en-US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환경보전 실천 교육사업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987" y="3304805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 및 필요성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409" y="3612582"/>
            <a:ext cx="53340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환경관련 전문가 숲 해설가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등을 초빙하여 다양한 자연에 대한 이야기 및 숲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체험의 시간을 가지거나 환경을 주제로 한 책을 읽고 나눔의 시간을 가짐으로써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자연을 주제로 많은 소양을 쌓아 개개인의 역량강화에 힘씀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32" y="3354847"/>
            <a:ext cx="237155" cy="2370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2039" y="2937143"/>
            <a:ext cx="472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2-1.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환경 독서모임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1157" y="4634157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내용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38" y="4695123"/>
            <a:ext cx="237155" cy="23706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2" y="4956226"/>
            <a:ext cx="5867401" cy="75247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09" y="5244559"/>
            <a:ext cx="5133975" cy="3366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7408" y="5318774"/>
            <a:ext cx="491930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◈ 자연환경에 관하여 연구하고 나눔으로써 개개인의 역량을 강화시킴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409" y="5830972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환경 독서모임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사무국 사무실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교육관에서 월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회 환경 독서모임 진행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-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환경관련 전문가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숲 해설가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등을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초빙하여 교육 및 체험활동 전개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14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57" y="586690"/>
            <a:ext cx="237155" cy="237069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38" y="6892661"/>
            <a:ext cx="237155" cy="23706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00987" y="6822428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계획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2409" y="7164514"/>
            <a:ext cx="53340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사업일정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2017 ~ 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- 2017~2021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환경 독서모임 및 환경 관련 교육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체험활동 전개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- 2019~2021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환경세미나 개최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904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/>
        </p:nvSpPr>
        <p:spPr>
          <a:xfrm>
            <a:off x="632459" y="935771"/>
            <a:ext cx="472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2-2.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주일학교 어린이 및 자모 환경관련 나눔 모임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751036" y="1736720"/>
            <a:ext cx="53340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환경전문가를 모시고 생태 및 환경의 중요성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유전자 조작식품과 유해한 식품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등에 대한 구별 능력을 배양하고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유기농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및 건강한 먹거리를 직접 만드는 교육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을 통해 유익한 자연환경 배움 시간을 가짐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" y="1454251"/>
            <a:ext cx="237155" cy="237069"/>
          </a:xfrm>
          <a:prstGeom prst="rect">
            <a:avLst/>
          </a:prstGeom>
        </p:spPr>
      </p:pic>
      <p:sp>
        <p:nvSpPr>
          <p:cNvPr id="10" name="TextBox 12"/>
          <p:cNvSpPr txBox="1"/>
          <p:nvPr/>
        </p:nvSpPr>
        <p:spPr>
          <a:xfrm>
            <a:off x="869614" y="1383543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 및 필요성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7" y="2868505"/>
            <a:ext cx="237155" cy="237069"/>
          </a:xfrm>
          <a:prstGeom prst="rect">
            <a:avLst/>
          </a:prstGeom>
        </p:spPr>
      </p:pic>
      <p:sp>
        <p:nvSpPr>
          <p:cNvPr id="12" name="TextBox 17"/>
          <p:cNvSpPr txBox="1"/>
          <p:nvPr/>
        </p:nvSpPr>
        <p:spPr>
          <a:xfrm>
            <a:off x="785792" y="2797797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내용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00" y="3218385"/>
            <a:ext cx="5867401" cy="752475"/>
          </a:xfrm>
          <a:prstGeom prst="rect">
            <a:avLst/>
          </a:prstGeom>
        </p:spPr>
      </p:pic>
      <p:sp>
        <p:nvSpPr>
          <p:cNvPr id="15" name="TextBox 22"/>
          <p:cNvSpPr txBox="1"/>
          <p:nvPr/>
        </p:nvSpPr>
        <p:spPr>
          <a:xfrm>
            <a:off x="535005" y="3524152"/>
            <a:ext cx="4919307" cy="3462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◈ 아이들에게 장기적인 환경교육의 기회를 제공함 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751036" y="4181979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주일학교 어린이 및 자모 환경관련 나눔 모임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프란치스코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교육관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세마성당에서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월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회 환경독서 및 나눔 모임 전개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환경전문가 숲 해설가 등을 초빙하여 환경교육 및 체험활동 실시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70" y="5289975"/>
            <a:ext cx="237155" cy="237069"/>
          </a:xfrm>
          <a:prstGeom prst="rect">
            <a:avLst/>
          </a:prstGeom>
        </p:spPr>
      </p:pic>
      <p:sp>
        <p:nvSpPr>
          <p:cNvPr id="19" name="TextBox 30"/>
          <p:cNvSpPr txBox="1"/>
          <p:nvPr/>
        </p:nvSpPr>
        <p:spPr>
          <a:xfrm>
            <a:off x="869614" y="5228670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계획</a:t>
            </a:r>
          </a:p>
        </p:txBody>
      </p:sp>
      <p:sp>
        <p:nvSpPr>
          <p:cNvPr id="20" name="TextBox 31"/>
          <p:cNvSpPr txBox="1"/>
          <p:nvPr/>
        </p:nvSpPr>
        <p:spPr>
          <a:xfrm>
            <a:off x="691747" y="5686261"/>
            <a:ext cx="53340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사업일정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2017 ~ 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- 2017~2021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주일학교 어린이 및 자모 생명 나눔 모임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- 2019~2021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주말 농장 등 직접 먹거리를 기르는 프로그램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573169" y="6909696"/>
            <a:ext cx="472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2-3. 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생태관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탐방 하천 환경보호 프로그램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1" y="7437504"/>
            <a:ext cx="237155" cy="237069"/>
          </a:xfrm>
          <a:prstGeom prst="rect">
            <a:avLst/>
          </a:prstGeom>
        </p:spPr>
      </p:pic>
      <p:sp>
        <p:nvSpPr>
          <p:cNvPr id="23" name="TextBox 4"/>
          <p:cNvSpPr txBox="1"/>
          <p:nvPr/>
        </p:nvSpPr>
        <p:spPr>
          <a:xfrm>
            <a:off x="869613" y="7366796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 및 필요성</a:t>
            </a:r>
          </a:p>
        </p:txBody>
      </p:sp>
      <p:sp>
        <p:nvSpPr>
          <p:cNvPr id="24" name="TextBox 5"/>
          <p:cNvSpPr txBox="1"/>
          <p:nvPr/>
        </p:nvSpPr>
        <p:spPr>
          <a:xfrm>
            <a:off x="691747" y="7753012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지역사회 절기 별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생태관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및 하천 탐방 프로그램의 일환으로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오산천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안성천의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생태계와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동식물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곤충 및 물고기 서식 환경 등을 살피고 함께 더불어 살아가는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자연과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피조물의 소중함을 체험하며 자연 환경보호의 실천 및 나눔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휴식과 운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동 시간을 가짐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15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7282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4886" y="5163140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 및 필요성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9517" y="531042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내용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75" y="592330"/>
            <a:ext cx="237155" cy="23706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08" y="893701"/>
            <a:ext cx="5867401" cy="7524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75" y="1222725"/>
            <a:ext cx="5133975" cy="3366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2039" y="1258284"/>
            <a:ext cx="491930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◈ 절기 별 자연을 직접 체험하고 경험하는 교육의 장 제공 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075" y="1803128"/>
            <a:ext cx="53340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매 분기별 오산시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오산천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안성천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탐방 산책 프로그램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오산천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안성천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생태 탐방과 더불어 버려진 쓰레기 줍기 등의 활동을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병행하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여 적극적인 자연보호 활동 전개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257742" y="2696128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계획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9861" y="3009778"/>
            <a:ext cx="53340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사업일정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2017 ~ 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- 2017~2021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오산시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오산천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탐방 산책 프로그램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- 2019~2021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잠자리 잡기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끝난 뒤 풀어줌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등 활동적인 프로그램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81" y="2731812"/>
            <a:ext cx="237155" cy="2370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1819" y="4278804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ko-KR" altLang="en-US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친환경 생태적인 소비문화 확산사업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1658" y="5451506"/>
            <a:ext cx="54905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우리농촌 살리기 운동과 더불어 건강한 먹거리 제공을 통해 건강한 사회를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만드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  는 일에 앞장서고 더불어 소외계층 일자리 제공을 통해 자립할 수 있는 기회 제공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31" y="5198495"/>
            <a:ext cx="237155" cy="23706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96945" y="4745599"/>
            <a:ext cx="472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3-1.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친환경 현미 누룽지사업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16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52" y="6181916"/>
            <a:ext cx="237155" cy="23706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4886" y="6146291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내용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6" y="6524190"/>
            <a:ext cx="5867401" cy="75247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84548" y="6869292"/>
            <a:ext cx="5149194" cy="3462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◈ 친환경 쌀을 이용한 건강한 먹거리 제공과 소외계층 일자리 제공 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54" y="7673378"/>
            <a:ext cx="237155" cy="23706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6709" y="7621767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계획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9517" y="7962058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사업일정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2017 ~ 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- 2017~2021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친환경 쌀을 이용한 현미누룽지 제조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l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및 판매사업 운영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- 2018~2021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우리농촌 농산물 직거래 장터 개설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- 2019~2021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경제적 어려움에 처한 이들이 자립할 수 있는 일자리 제공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8765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71802" y="1062056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 및 필요성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5867" y="1475450"/>
            <a:ext cx="533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EM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흙공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황토와 발효균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발효액을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섞어 만든 공으로 하천정화 효과가 탁월함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직접 만들어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오산천에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투입함으로 적극적인 환경보호 활동 전개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4" y="1121469"/>
            <a:ext cx="237155" cy="2370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9599" y="696954"/>
            <a:ext cx="472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3-2. EM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교육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8779" y="2070899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내용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6" y="2102194"/>
            <a:ext cx="237155" cy="237069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9" y="2426548"/>
            <a:ext cx="5867401" cy="75247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92" y="2743353"/>
            <a:ext cx="5133975" cy="3366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41892" y="3317711"/>
            <a:ext cx="53340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EM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교육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EM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흙공을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아이들과 직접 만들고 발효하여 하천에 투입함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※ 2016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12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25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일 평화방송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찬미받으소서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프로그램에서도 소개된 적이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있는 활동으로 많은 사람들의 관심을 받고 있으며 많은 지역에서 실시 되고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있는 적극적인 환경보호 활동임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17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3789" y="2783280"/>
            <a:ext cx="491930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◈ 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EM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을 활용한 적극적인 환경보호 운동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4" y="4756182"/>
            <a:ext cx="237155" cy="23706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71802" y="4720829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계획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5867" y="5069811"/>
            <a:ext cx="53340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사업일정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2017 ~ 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- 2017~2021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EM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교육 프로그램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- 2018~2021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EM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흙공을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만들어 타 지역에 공급하는 연계활동 진행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391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16467" y="958061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4. </a:t>
            </a:r>
            <a:r>
              <a:rPr lang="ko-KR" altLang="en-US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기부문화를 확산하기 위한 사업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3123" y="1813048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 및 필요성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5968" y="2197367"/>
            <a:ext cx="533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신부님들과 함께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경제적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정신적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육체적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영적으로 고통 받는 이웃들을 돌보는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운동 전개로 따뜻한 사회를 만드는 일에 조합원 모두가 함께 하고자 함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68" y="1889590"/>
            <a:ext cx="237155" cy="23706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94004" y="1395538"/>
            <a:ext cx="5325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4-1.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신부님들과 함께 고통 받는 이웃 돌봄 운동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23122" y="2956187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내용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03" y="2998891"/>
            <a:ext cx="237155" cy="237069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68" y="3388645"/>
            <a:ext cx="5867401" cy="752475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93" y="3700721"/>
            <a:ext cx="5133975" cy="33668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02474" y="3764882"/>
            <a:ext cx="585089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◈ 지정기부금 단체 등록을 통해 기부자들에게는 세금공제 혜택과 </a:t>
            </a:r>
            <a:r>
              <a:rPr lang="ko-KR" altLang="en-US" sz="1100" b="1">
                <a:latin typeface="굴림" panose="020B0600000101010101" pitchFamily="50" charset="-127"/>
                <a:ea typeface="굴림" panose="020B0600000101010101" pitchFamily="50" charset="-127"/>
              </a:rPr>
              <a:t>조합원으로 활동하게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함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5567" y="4377354"/>
            <a:ext cx="533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만원 이상 기부를 통해 조합원으로 활동하면서 교육참여시 교육비 지원과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더불어 세금 공제도 받을 수 있는 지정 기부금 단체에 등록되어 있음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90512" y="6378646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계획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0512" y="6742371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사업일정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2017 ~ 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- 2017~2021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기부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·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나눔 교육을 통한 기부자 모집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- 2018~2021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투명한 기부 시스템 도입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- 2017~2021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기부자 돌봄 프로그램 개발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12" y="6441974"/>
            <a:ext cx="237155" cy="23706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18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968" y="5134711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기부단체의 가장 중요한 요소인 투명성과 믿음이 의심 받는 상황이 지속적으로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발생하고 있고 심지어 기부자의 기부 불신과 독자적으로 직접 어려운 사람들을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돕는 경우가 발생하고 있는 가운데 신부님들과 함께 기부 나눔 운동을 펼치면서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좋은 기부문화 인식으로 전환 가능함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1220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2973" y="557783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4-2. </a:t>
            </a:r>
            <a:r>
              <a:rPr lang="ko-KR" altLang="en-US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기부산업 </a:t>
            </a:r>
            <a:r>
              <a:rPr lang="en-US" altLang="ko-KR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SWOT </a:t>
            </a:r>
            <a:r>
              <a:rPr lang="ko-KR" altLang="en-US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분석 및 전략 도출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7664" y="1162024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1CB68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기부산업 </a:t>
            </a:r>
            <a:r>
              <a:rPr lang="en-US" altLang="ko-KR" sz="1400" b="1" dirty="0">
                <a:solidFill>
                  <a:srgbClr val="1CB68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SWOT </a:t>
            </a:r>
            <a:r>
              <a:rPr lang="ko-KR" altLang="en-US" sz="1400" b="1" dirty="0">
                <a:solidFill>
                  <a:srgbClr val="1CB68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분석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89" y="1209947"/>
            <a:ext cx="228684" cy="2370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30" y="1587357"/>
            <a:ext cx="5527686" cy="57103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7665" y="7415220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1CB68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추가전략 도출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81" y="7450575"/>
            <a:ext cx="228684" cy="237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46374" y="7926307"/>
            <a:ext cx="53340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◦ 효율적인 기부금 활용방안 마련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◦ 블록체인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보안성과 투명성이 강점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기술 등 기부 시스템의 기술적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◦ 재능 기부 활용 프로그램 개발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24" y="2086740"/>
            <a:ext cx="2497144" cy="179099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281" y="2086740"/>
            <a:ext cx="2497144" cy="179099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23" y="4526440"/>
            <a:ext cx="2497144" cy="179099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280" y="4546895"/>
            <a:ext cx="2497144" cy="179099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46374" y="2167654"/>
            <a:ext cx="224384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•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신부님들과 함께 하는 기부운동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으로 신뢰성 확보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•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기부금 활용 내용 홈페이지 공개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를 통한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투명성 확보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•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기부에 관한 관심이 커짐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•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재능 기부의 확산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7664" y="4820886"/>
            <a:ext cx="224384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•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기부단체의 투명성 확인 기술 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발달로 신뢰성 증가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•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보안성과 투명성이 강점인 블록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체인 기술로 기부금의 투명하고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안전한 운영 가능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930" y="2086740"/>
            <a:ext cx="224384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•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가톨릭 </a:t>
            </a:r>
            <a:r>
              <a:rPr lang="ko-KR" altLang="en-US" sz="11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단체내에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많은 곳에 기부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•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수많은 사이비 단체들의 난립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운영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930" y="4620918"/>
            <a:ext cx="2243843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•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상대적으로 규모가 큰 기부단체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외 작은 기부단체는 기부금 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모금의 어려움을 겪을 가능성이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커짐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19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294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787" y="1885730"/>
            <a:ext cx="3488279" cy="69249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협동조합 추진배경                                      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                                             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조합현황                                                  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5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비전과 전략                                              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11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정관상 목적사업                                        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  1.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재활용 문화 확산 사업                        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  2.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환경보전 실천 교육사업                      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  3.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친환경 생태적인 소비문화 확산사업      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16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  4.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기부문화를 확산하기 위한 사업            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18</a:t>
            </a:r>
          </a:p>
          <a:p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기타사업                                                  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  1.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조합원에 대한 소액대출 사업               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21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    </a:t>
            </a: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  2.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조합원과 직원교육 및 정보제공사업      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21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협력단체                                                   </a:t>
            </a:r>
            <a:r>
              <a:rPr lang="en-US" altLang="ko-KR" sz="1200" b="1">
                <a:latin typeface="굴림" panose="020B0600000101010101" pitchFamily="50" charset="-127"/>
                <a:ea typeface="굴림" panose="020B0600000101010101" pitchFamily="50" charset="-127"/>
              </a:rPr>
              <a:t>22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※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첨부자료                                                                                                   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b="1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658521" y="1870285"/>
            <a:ext cx="381000" cy="33866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Ⅰ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658521" y="2578172"/>
            <a:ext cx="381000" cy="33866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Ⅱ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658521" y="3309463"/>
            <a:ext cx="381000" cy="33866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Ⅲ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658521" y="4024834"/>
            <a:ext cx="381000" cy="33866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Ⅳ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631830" y="5859761"/>
            <a:ext cx="381000" cy="33866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Ⅴ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629370" y="7139724"/>
            <a:ext cx="380999" cy="390773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Ⅵ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8322" y="1337735"/>
            <a:ext cx="2476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창립총회  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 2019</a:t>
            </a: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 현재</a:t>
            </a:r>
            <a:endParaRPr lang="en-US" altLang="ko-KR" sz="1200" dirty="0">
              <a:solidFill>
                <a:schemeClr val="accent1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(2015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12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∼ 2019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6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6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3122" y="1372476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 및 필요성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3122" y="1804551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방문요양등급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1~5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등급인 노인성 질병을 앓고 있는 사람들을 대상으로 기본적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으로 건강보험공단에서 받은 운영비로 방문요양 서비스를 제공하며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기부금을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가지고 추가로 방문요양등급을 받기 전 질병이 있는 노인 지원과 형편이 어려운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독거노인들을 대상으로 돌봄 서비스를 제공함 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67" y="1417579"/>
            <a:ext cx="237155" cy="2370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1302" y="906211"/>
            <a:ext cx="472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4-3.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노인방문 요양센터 운영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511" y="3002841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내용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37" y="3036845"/>
            <a:ext cx="237155" cy="23706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95" y="3331554"/>
            <a:ext cx="5867401" cy="75247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39" y="3667974"/>
            <a:ext cx="5133975" cy="3366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8139" y="3706337"/>
            <a:ext cx="497900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◈ 질병이 있거나 홀로 있는 노인 분들을 돌보는 전문 요양센터 운영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2476" y="4202172"/>
            <a:ext cx="53340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노인방문 요양센터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기부금을 통한 복지에 소외된 차 상위 노인 계층까지 돌보는 복지 서비스의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확산으로 차후 어린이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한 부모가정까지 돌보는 환경구축 계획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9866" y="5190926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계획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6052" y="5592129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사업일정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2017 ~ 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- 2017~2021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노인방문 요양센터 운영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- 2019~2021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보육원 및 취약계층 어린이 돌봄 서비스 진행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- 2020~2021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한 부모가정 돌봄 서비스 진행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97" y="5226281"/>
            <a:ext cx="237155" cy="2370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6737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7" y="440266"/>
            <a:ext cx="5871107" cy="626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1" y="500520"/>
            <a:ext cx="325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A212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기타사업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466" y="1083730"/>
            <a:ext cx="472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endParaRPr lang="ko-KR" altLang="en-US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9288" y="1331709"/>
            <a:ext cx="493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조합원에 대한 소액대출 사업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3399" y="2184103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A212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 및 필요성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7790" y="1782536"/>
            <a:ext cx="472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1)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조합원 소액대출 사업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88" y="2225662"/>
            <a:ext cx="236713" cy="24174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39061" y="2541625"/>
            <a:ext cx="533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정관 제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59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조에 의거하여 조합원들의 상호 복리증진을 위한 소액대출사업을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진행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21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57790" y="4468760"/>
            <a:ext cx="4546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2. </a:t>
            </a:r>
            <a:r>
              <a:rPr lang="ko-KR" altLang="en-US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조합원과 직원교육 및 정보제공사업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879660" y="4975419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조합원과 직원교육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60" y="3298307"/>
            <a:ext cx="236713" cy="24174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83399" y="5616607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A212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 및 필요성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4034" y="6141286"/>
            <a:ext cx="53340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미래 세대를 위한 생활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생명 공동체 운동을 목적으로 하는 협동조합의 여러 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 동과 앞으로의 비전을 공유하여 각각 직원들과 조합원의 역량향상을 돕고 더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많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은 활동을 할 수 있도록  교육비를 지원함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88" y="5674857"/>
            <a:ext cx="236713" cy="24174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183399" y="3251307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>
                <a:solidFill>
                  <a:srgbClr val="A212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 내용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28" y="3296226"/>
            <a:ext cx="5867401" cy="75247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16466" y="3510820"/>
            <a:ext cx="5270326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◈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6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개월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이상된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조합원을 대상으로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500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만원 한도 내에서 대출가능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4660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451510"/>
            <a:ext cx="5939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공동체 조합소개 및 </a:t>
            </a:r>
            <a:endParaRPr lang="en-US" altLang="ko-KR" sz="24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협력 단체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7967" y="5109232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□ 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CES 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창조역량연구소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□ 수원교구 </a:t>
            </a:r>
            <a:r>
              <a:rPr lang="ko-KR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사회복음화국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□ 성모재가노인지원서비스센터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9957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467" y="4957233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수원교구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사회복음화국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467" y="440267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CES 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창조역량연구소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610625" y="809599"/>
            <a:ext cx="1773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http://piaje36.blog.me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68" y="1233351"/>
            <a:ext cx="4386531" cy="3446883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660318" y="5326565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http://thehanmaum.kr</a:t>
            </a:r>
            <a:endParaRPr lang="ko-KR" altLang="en-US" sz="12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68" y="5750316"/>
            <a:ext cx="4386531" cy="34468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23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4806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6467" y="440267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성모재가노인지원서비스센터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786681" y="812040"/>
            <a:ext cx="2597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http://cafe.daum.net/sungmonoin</a:t>
            </a:r>
            <a:endParaRPr lang="ko-KR" altLang="en-US" sz="1200" b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01" y="1233350"/>
            <a:ext cx="4386531" cy="34468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24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122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7" y="440267"/>
            <a:ext cx="5867400" cy="6437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1" y="500520"/>
            <a:ext cx="325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5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추진배경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467" y="1574799"/>
            <a:ext cx="295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sz="2000" b="1" dirty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계획수립의 필요성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0" y="2201335"/>
            <a:ext cx="232128" cy="2370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1158" y="2165979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공동의 집인 지구가 문제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9867" y="2658529"/>
            <a:ext cx="5334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18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세기의 산업 혁명부터 지금까지 높은 생산력으로 인해 경제가 발달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하였으나 그와 비례하여 환경도 지속적으로 파괴되었고 지금은 환경파괴가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더욱 심화되어 세계 곳곳 이상기후 현상이 발생하고 있음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※ 1991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세계 환경 보호 연맹은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&lt;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지구를 위한 배려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&gt;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라는 책에서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지구의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한계를 벗어난 자연의 남용으로 인류문명은 지금 위기에 직면해 있다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＂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고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선언하였다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0" y="4405429"/>
            <a:ext cx="232128" cy="2370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1158" y="4370073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쓰고 버리는 세대를 생각하며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9867" y="4813065"/>
            <a:ext cx="533400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스치다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다카시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(83)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씨는 현재의 인류 문명이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`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지구적 한계에 부딪혀 자폭 직전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으로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이를 해결하기 위해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함께 가난하게 살자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”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라는 구호 아래 유기농업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된장과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메주를 직접 만들어 먹기 등의 활동을 실천하고 있다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※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금속공학자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대학교수로서 기술문명의 이기를 학생들에게 가르쳐왔던 그가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공업사회의 근본적 한계를 깨닫고 방향을 전환한 것은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50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전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학생들을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데리고 한 공장을 견학하게 됐는데 공장 뒷산이 풀 한 포기 자라지 않는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민둥산인 것을 보고부터였다고 한다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0" y="6853379"/>
            <a:ext cx="232128" cy="2370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1158" y="6818023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협동조합 더 만들어 신 자유주의 벗어나야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9867" y="7261015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신 자유주의는  자본력에 의한 시장독점 심화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공공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서비스가 저 소득층에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골고루 지원되지 않으며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경제적 위기에 대한 정부의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대처 능력이 급속도로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와해되는 현상 등의 문제가 나타남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이를 극복하기 위해 사람들의 모임인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협동조합의 지속적인 활동으로 신 자유주의 문제를 공동 대처해 나가는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방법의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필요성이 대두되고 있음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※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신 자유주의는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애덤스미스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식의 정부의 경제 참여를 제한하는 것을 골자로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하고 있으며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고전적 자본주의와 같지는 않지만 비슷한 점이 많아 자본의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권력에 취약한 구조를 가진다 라고 주장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055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467" y="440267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2.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사회적 협동조합의 주요 성과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30" y="1066803"/>
            <a:ext cx="232128" cy="237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512" y="1021218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생태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환경보전 실천 교육사업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9867" y="1412579"/>
            <a:ext cx="533400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초등부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어린이 생태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ᆞ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환경 및 먹거리교육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중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ᆞ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고등부 진로 탐색 교육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환경독서 등의 프로그램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생태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·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환경교육과 생태탐방 및 체험활동 전개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-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교육주제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’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찬미받으소서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‘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회칙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년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회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-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대상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조합원 및 신자대상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※ 2016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12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25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일에 방송된 평화방송 생태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다큐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찬미 받으소서 프로그램에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EM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흙공을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이용한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오산천살리기를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주제로 사회적 협동조합의 활동이 방영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되었음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30" y="3953762"/>
            <a:ext cx="232128" cy="237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511" y="3883052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아나바다사업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친환경 및 환경 생태적인 소비문화 확산사업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7545" y="4284280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아나바다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매장 운영과 기존에 버리는 제품을 새 활용한 메이커 제품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사용하기와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친환경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유기농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쌀로 직접 만든 현미누룽지와 건강식품을 판매하는 사업을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추진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함으로써 환경을 생각하면서 건강한 사회를 만들어 나가고자 노력 함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※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외부 교수님을 모시고 목공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가죽공예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도예교실 등을 통해 배움으로써 조합원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 역량강화 프로그램을 운영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sz="1100" dirty="0" err="1">
                <a:latin typeface="굴림" panose="020B0600000101010101" pitchFamily="50" charset="-127"/>
                <a:ea typeface="굴림" panose="020B0600000101010101" pitchFamily="50" charset="-127"/>
              </a:rPr>
              <a:t>아나바다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사업은 자원이 버려지지 않고 계속 활용할 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수 있는 방향을 목표로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  꾸준히 진행 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39" y="6561826"/>
            <a:ext cx="232128" cy="2370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9867" y="6525601"/>
            <a:ext cx="545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나눔과 기부문화 확산 사업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7545" y="6501057"/>
            <a:ext cx="533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⊙ 어려운 사람을 도와 주는 활동은 물론 조금만 도와주면 자립 할 수 있는 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취약계층을  대상으로 일자리 제공사업을 계속 진행 중에 있음</a:t>
            </a:r>
            <a:endParaRPr lang="en-US" altLang="ko-KR" sz="11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⊙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소아난치병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백혈병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환우에게 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명에게 기부금 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1,300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만원 전달함 </a:t>
            </a: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⊙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창조역량연구소 주관 </a:t>
            </a:r>
            <a:r>
              <a:rPr lang="ko-KR" altLang="en-US" sz="1200" dirty="0" err="1">
                <a:latin typeface="굴림" panose="020B0600000101010101" pitchFamily="50" charset="-127"/>
                <a:ea typeface="굴림" panose="020B0600000101010101" pitchFamily="50" charset="-127"/>
              </a:rPr>
              <a:t>노인심리상담사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자격과정을 통해 기부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·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나눔 교육 </a:t>
            </a: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지속적인 실시</a:t>
            </a: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⊙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조합원대상 기부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·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나눔 교육 실시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→ 주제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나는 나눔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큐레이터입니다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.’</a:t>
            </a: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951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552409"/>
          </a:xfrm>
        </p:spPr>
        <p:txBody>
          <a:bodyPr/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543679"/>
              </p:ext>
            </p:extLst>
          </p:nvPr>
        </p:nvGraphicFramePr>
        <p:xfrm>
          <a:off x="748983" y="2293753"/>
          <a:ext cx="5360035" cy="312757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86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3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5238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조합원 구분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4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출자조합원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후원조합원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4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385</a:t>
                      </a:r>
                      <a:r>
                        <a:rPr lang="ko-KR" altLang="en-US" sz="1400" kern="0" spc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명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774</a:t>
                      </a:r>
                      <a:r>
                        <a:rPr lang="ko-KR" altLang="en-US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명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468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계 </a:t>
                      </a:r>
                      <a:r>
                        <a:rPr lang="en-US" altLang="ko-KR" sz="1400" b="1" kern="0" spc="0" smtClean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1,161</a:t>
                      </a:r>
                      <a:r>
                        <a:rPr lang="ko-KR" altLang="en-US" sz="1400" b="1" kern="0" spc="0" smtClean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명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4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평신도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수도자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사제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4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1,126</a:t>
                      </a:r>
                      <a:r>
                        <a:rPr lang="ko-KR" altLang="en-US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명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2</a:t>
                      </a:r>
                      <a:r>
                        <a:rPr lang="ko-KR" altLang="en-US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명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smtClean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33</a:t>
                      </a:r>
                      <a:r>
                        <a:rPr lang="ko-KR" altLang="en-US" sz="1400" kern="0" spc="0" smtClean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명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73" y="527405"/>
            <a:ext cx="5867400" cy="6683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411479"/>
            <a:ext cx="5867400" cy="668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1" y="500520"/>
            <a:ext cx="325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1CB68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조합현황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030" y="5925512"/>
            <a:ext cx="4649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2. </a:t>
            </a:r>
            <a:r>
              <a:rPr lang="ko-KR" altLang="en-US" sz="2000" b="1" dirty="0">
                <a:solidFill>
                  <a:srgbClr val="00206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재정 현황</a:t>
            </a:r>
            <a:r>
              <a:rPr lang="en-US" altLang="ko-KR" sz="2000" b="1" dirty="0">
                <a:solidFill>
                  <a:srgbClr val="00206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(2019</a:t>
            </a:r>
            <a:r>
              <a:rPr lang="ko-KR" altLang="en-US" sz="2000" b="1" dirty="0">
                <a:solidFill>
                  <a:srgbClr val="00206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en-US" altLang="ko-KR" sz="2000" b="1" dirty="0">
                <a:solidFill>
                  <a:srgbClr val="00206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6</a:t>
            </a:r>
            <a:r>
              <a:rPr lang="ko-KR" altLang="en-US" sz="2000" b="1" dirty="0">
                <a:solidFill>
                  <a:srgbClr val="00206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월 현재</a:t>
            </a:r>
            <a:r>
              <a:rPr lang="en-US" altLang="ko-KR" sz="2000" b="1" dirty="0">
                <a:solidFill>
                  <a:srgbClr val="00206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  <a:endParaRPr lang="ko-KR" altLang="en-US" sz="2000" b="1" dirty="0">
              <a:solidFill>
                <a:srgbClr val="00206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31988"/>
              </p:ext>
            </p:extLst>
          </p:nvPr>
        </p:nvGraphicFramePr>
        <p:xfrm>
          <a:off x="744030" y="6470751"/>
          <a:ext cx="5364988" cy="227723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668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6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858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재 정 구 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2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출자금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후원회비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사업비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9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6,642,000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12,685,000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dk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10,573,000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501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계</a:t>
                      </a:r>
                      <a:r>
                        <a:rPr lang="ko-KR" altLang="en-US" sz="1400" b="1" kern="0" spc="0" baseline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 </a:t>
                      </a:r>
                      <a:r>
                        <a:rPr lang="en-US" altLang="ko-KR" sz="1400" b="1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29,900,000</a:t>
                      </a:r>
                      <a:r>
                        <a:rPr lang="ko-KR" altLang="en-US" sz="1400" b="1" kern="0" spc="0" dirty="0"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원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3888" y="1740783"/>
            <a:ext cx="476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1. </a:t>
            </a:r>
            <a:r>
              <a:rPr lang="ko-KR" altLang="en-US" sz="2000" b="1" dirty="0">
                <a:solidFill>
                  <a:srgbClr val="00206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조합원 현황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5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978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F77BDE-A8F7-4665-9C84-5AC2B7E46EBF}"/>
              </a:ext>
            </a:extLst>
          </p:cNvPr>
          <p:cNvSpPr txBox="1"/>
          <p:nvPr/>
        </p:nvSpPr>
        <p:spPr>
          <a:xfrm>
            <a:off x="1113535" y="773743"/>
            <a:ext cx="4649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3. </a:t>
            </a:r>
            <a:r>
              <a:rPr lang="ko-KR" altLang="en-US" sz="2000" b="1" dirty="0">
                <a:solidFill>
                  <a:srgbClr val="00206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조합 공동체 현황</a:t>
            </a:r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xmlns="" id="{37C2C2BA-BBB9-441C-BD8E-954D218C5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264700"/>
              </p:ext>
            </p:extLst>
          </p:nvPr>
        </p:nvGraphicFramePr>
        <p:xfrm>
          <a:off x="707737" y="1387934"/>
          <a:ext cx="5460834" cy="761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xmlns="" id="{BC70AB8E-3C3A-4EBC-93A6-885E057E6734}"/>
              </a:ext>
            </a:extLst>
          </p:cNvPr>
          <p:cNvSpPr/>
          <p:nvPr/>
        </p:nvSpPr>
        <p:spPr>
          <a:xfrm>
            <a:off x="1211775" y="1951287"/>
            <a:ext cx="827315" cy="1204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dirty="0" err="1"/>
              <a:t>시화바오로성당</a:t>
            </a:r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8D7E42A1-E324-4470-82CF-657716960D5C}"/>
              </a:ext>
            </a:extLst>
          </p:cNvPr>
          <p:cNvSpPr/>
          <p:nvPr/>
        </p:nvSpPr>
        <p:spPr>
          <a:xfrm>
            <a:off x="1211774" y="4499211"/>
            <a:ext cx="827315" cy="1204686"/>
          </a:xfrm>
          <a:prstGeom prst="roundRect">
            <a:avLst>
              <a:gd name="adj" fmla="val 833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세마</a:t>
            </a:r>
            <a:r>
              <a:rPr lang="ko-KR" altLang="en-US" b="1" dirty="0" err="1"/>
              <a:t>성</a:t>
            </a:r>
            <a:r>
              <a:rPr lang="ko-KR" altLang="en-US" dirty="0" err="1"/>
              <a:t>당</a:t>
            </a:r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xmlns="" id="{E11C5154-06D1-4A0D-8039-1F0A00748591}"/>
              </a:ext>
            </a:extLst>
          </p:cNvPr>
          <p:cNvSpPr/>
          <p:nvPr/>
        </p:nvSpPr>
        <p:spPr>
          <a:xfrm>
            <a:off x="1211774" y="7025813"/>
            <a:ext cx="827315" cy="1204686"/>
          </a:xfrm>
          <a:prstGeom prst="roundRect">
            <a:avLst>
              <a:gd name="adj" fmla="val 1184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대천동성당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FE649-1C37-41CD-8A23-E3D51EC3F68E}"/>
              </a:ext>
            </a:extLst>
          </p:cNvPr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6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278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389" y="902524"/>
            <a:ext cx="5915025" cy="463137"/>
          </a:xfrm>
        </p:spPr>
        <p:txBody>
          <a:bodyPr>
            <a:no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4.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연혁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주요연혁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2000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ko-KR" altLang="en-US" sz="2000" dirty="0">
                <a:solidFill>
                  <a:schemeClr val="accent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endParaRPr lang="ko-KR" altLang="en-US" sz="2000" dirty="0">
              <a:solidFill>
                <a:schemeClr val="accent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376536"/>
              </p:ext>
            </p:extLst>
          </p:nvPr>
        </p:nvGraphicFramePr>
        <p:xfrm>
          <a:off x="534389" y="1448790"/>
          <a:ext cx="5852122" cy="716296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38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7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6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93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년도별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 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 소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652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2015</a:t>
                      </a:r>
                      <a:r>
                        <a:rPr lang="ko-KR" altLang="en-US" sz="1400" b="1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 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창립총회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(12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 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21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수원교구</a:t>
                      </a:r>
                      <a:endParaRPr lang="en-US" altLang="ko-KR" sz="1400" kern="0" spc="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교구청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7954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2016</a:t>
                      </a:r>
                      <a:r>
                        <a:rPr lang="ko-KR" altLang="en-US" sz="1400" b="1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 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설립인가 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– 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환경부 제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11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호 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(8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 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25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8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임시총회 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endParaRPr lang="ko-KR" altLang="en-US" sz="1400" kern="0" spc="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지정기부금 단체등록을 위한 정관변경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세마성당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lang="en-US" altLang="ko-KR" sz="1400" kern="0" spc="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819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2017</a:t>
                      </a:r>
                      <a:r>
                        <a:rPr lang="ko-KR" altLang="en-US" sz="1400" b="1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차 정기총회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</a:t>
                      </a:r>
                      <a:endParaRPr lang="ko-KR" altLang="en-US" sz="1400" kern="0" spc="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결산 및 예산안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대의원 선출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(2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세마성당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lang="en-US" altLang="ko-KR" sz="1400" kern="0" spc="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48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지정기부금단체 지정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kern="0" spc="0" dirty="0" err="1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기획재정부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공고 </a:t>
                      </a:r>
                      <a:endParaRPr lang="en-US" altLang="ko-KR" sz="1400" kern="0" spc="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 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2017-136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호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(9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4819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2018</a:t>
                      </a:r>
                      <a:r>
                        <a:rPr lang="ko-KR" altLang="en-US" sz="1400" b="1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 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차 정기총회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대의원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:</a:t>
                      </a:r>
                      <a:endParaRPr lang="ko-KR" altLang="en-US" sz="1400" kern="0" spc="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결산 및 예산안 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(2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세마성당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lang="en-US" altLang="ko-KR" sz="1400" kern="0" spc="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50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예비사회적기업 지정</a:t>
                      </a:r>
                      <a:r>
                        <a:rPr lang="en-US" altLang="ko-KR" sz="1400" kern="0" spc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(12</a:t>
                      </a:r>
                      <a:r>
                        <a:rPr lang="ko-KR" altLang="en-US" sz="1400" kern="0" spc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  <a:r>
                        <a:rPr lang="en-US" altLang="ko-KR" sz="1400" kern="0" spc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6481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2019</a:t>
                      </a:r>
                      <a:r>
                        <a:rPr lang="ko-KR" altLang="en-US" sz="1400" b="1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차 정기총회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대의원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:</a:t>
                      </a:r>
                      <a:endParaRPr lang="ko-KR" altLang="en-US" sz="1400" kern="0" spc="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결산 및 예산안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임원선출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(3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  <a:r>
                        <a:rPr lang="en-US" altLang="ko-KR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세마성당</a:t>
                      </a: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lang="en-US" altLang="ko-KR" sz="1400" kern="0" spc="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9061" marR="49061" marT="13564" marB="13564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7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125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19397" y="1076641"/>
            <a:ext cx="535577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chemeClr val="accent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2015</a:t>
            </a:r>
            <a:r>
              <a:rPr lang="ko-KR" altLang="en-US" b="1" kern="0" dirty="0">
                <a:solidFill>
                  <a:schemeClr val="accent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kern="0" dirty="0">
                <a:solidFill>
                  <a:schemeClr val="accent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b="1" kern="0" dirty="0">
                <a:solidFill>
                  <a:schemeClr val="accent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창립총회 전 준비</a:t>
            </a:r>
            <a:endParaRPr lang="ko-KR" altLang="en-US" sz="1200" b="1" kern="0" dirty="0">
              <a:solidFill>
                <a:schemeClr val="accent5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성직자 중심으로 연구모임 시작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5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~12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사회적협동조합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설립을 위한 준비모임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(5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차례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공생공빈 밀알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사회적협동조합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발기대회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창립총회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08" y="1281814"/>
            <a:ext cx="232128" cy="23706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45" y="3442405"/>
            <a:ext cx="232128" cy="23706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45837" y="3237232"/>
            <a:ext cx="532933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chemeClr val="accent5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2016</a:t>
            </a:r>
            <a:r>
              <a:rPr lang="ko-KR" altLang="en-US" b="1" kern="0" dirty="0">
                <a:solidFill>
                  <a:schemeClr val="accent5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endParaRPr lang="ko-KR" altLang="en-US" sz="1200" kern="0" dirty="0">
              <a:solidFill>
                <a:schemeClr val="accent5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8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설립인가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환경부 제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11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호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10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임시총회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지정기부금 단체 등록을 위한 정관변경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10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사업 준비금 마련을 위한 미숫가루 판매사업 실시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평화방송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생태다큐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“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찬미받으소서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”방영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19397" y="5397823"/>
            <a:ext cx="754380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chemeClr val="accent5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2017</a:t>
            </a:r>
            <a:r>
              <a:rPr lang="ko-KR" altLang="en-US" b="1" kern="0" dirty="0">
                <a:solidFill>
                  <a:schemeClr val="accent5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endParaRPr lang="ko-KR" altLang="en-US" sz="1200" kern="0" dirty="0">
              <a:solidFill>
                <a:schemeClr val="accent5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이사회 실시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(2016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 결산 및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2017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 사업계획 논의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제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차 정기총회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결산 및 예산안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대의원 선출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공생공빈밀알사회적협동조합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리플렛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제작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6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세마본당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생태사도직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발족식 및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아나바다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스토어 오픈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-6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“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찬미받으소서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” 반포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주년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100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만명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서명운동 전개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~9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차례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오산천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생태체험 및 자연보호 활동 전개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~12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차례 이사회 실시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사업성 검토 및 운영방안 논의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7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지정기부금 단체 등록을 위한 서류 제출 완료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윤성호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365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건강마을 대표와 조인 및 협약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69" y="5602996"/>
            <a:ext cx="232128" cy="23706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94955" y="667377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5. </a:t>
            </a:r>
            <a:r>
              <a:rPr lang="ko-KR" altLang="en-US" sz="20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년도별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세부연혁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8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238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65018" y="762291"/>
            <a:ext cx="559327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9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지정기부금 단체 지정</a:t>
            </a:r>
            <a:r>
              <a:rPr lang="en-US" altLang="ko-KR" sz="14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4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기획재정부</a:t>
            </a:r>
            <a:r>
              <a:rPr lang="ko-KR" altLang="en-US" sz="14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공고 제</a:t>
            </a:r>
            <a:r>
              <a:rPr lang="en-US" altLang="ko-KR" sz="14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2017-136</a:t>
            </a:r>
            <a:r>
              <a:rPr lang="ko-KR" altLang="en-US" sz="14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호</a:t>
            </a:r>
            <a:r>
              <a:rPr lang="en-US" altLang="ko-KR" sz="14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05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-9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목감성당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조합원 교육 실시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-9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지정기부금 단체 등록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-9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건강식품 판매 개시 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-12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노인심리상담사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자격증 교육 프로그램 운영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   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 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창조역량연구소 주관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조합원 교육비 지원→후원조합원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150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명 가입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65018" y="3882849"/>
            <a:ext cx="5593278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chemeClr val="accent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2018</a:t>
            </a:r>
            <a:r>
              <a:rPr lang="ko-KR" altLang="en-US" b="1" kern="0" dirty="0">
                <a:solidFill>
                  <a:schemeClr val="accent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</a:t>
            </a:r>
            <a:endParaRPr lang="ko-KR" altLang="en-US" sz="1200" b="1" kern="0" dirty="0">
              <a:solidFill>
                <a:schemeClr val="accent5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대의원 총회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건강식품 안양 사업장 이전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제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차 이사회 및 정인센터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축복식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5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상반기 조합원 및 후원회원 교육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주제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‘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나는 나눔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큐레이터입니다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5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온라인 쇼핑몰 판매망 구축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6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생태탐방→충남 서천 국립생태공원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-6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소아 난치병 환우 기부금 전달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 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조합모금 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1,300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만원 전달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-10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예비사회적 기업 신청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-11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안성 대천동본당 </a:t>
            </a:r>
            <a:r>
              <a:rPr lang="ko-KR" altLang="en-US" sz="16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사회적협동조합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지부 구성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약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100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명</a:t>
            </a:r>
            <a:endParaRPr lang="ko-KR" altLang="en-US" sz="1100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-11</a:t>
            </a:r>
            <a:r>
              <a:rPr lang="ko-KR" altLang="en-US" sz="16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제</a:t>
            </a:r>
            <a:r>
              <a:rPr lang="en-US" altLang="ko-KR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16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차 이사회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90" y="4071376"/>
            <a:ext cx="232128" cy="237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5867" y="9474200"/>
            <a:ext cx="5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9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3310647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2889</ep:Words>
  <ep:PresentationFormat>A4 용지(210x297mm)</ep:PresentationFormat>
  <ep:Paragraphs>505</ep:Paragraphs>
  <ep:Slides>24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ep:HeadingPairs>
  <ep:TitlesOfParts>
    <vt:vector size="2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2</vt:lpstr>
      <vt:lpstr>PowerPoint 프레젠테이션</vt:lpstr>
      <vt:lpstr xml:space="preserve">4. 연혁(주요연혁)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2017-06-28T05:11:00.000</dcterms:created>
  <dc:creator>kang</dc:creator>
  <cp:lastModifiedBy>문병학</cp:lastModifiedBy>
  <dcterms:modified xsi:type="dcterms:W3CDTF">2019-08-06T12:01:31.173</dcterms:modified>
  <cp:revision>322</cp:revision>
  <dc:title>PowerPoint 프레젠테이션</dc:title>
  <cp:version>1000.0000.01</cp:version>
</cp:coreProperties>
</file>