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71" r:id="rId9"/>
    <p:sldId id="269" r:id="rId10"/>
    <p:sldId id="268" r:id="rId11"/>
    <p:sldId id="267" r:id="rId12"/>
    <p:sldId id="266" r:id="rId13"/>
    <p:sldId id="277" r:id="rId14"/>
    <p:sldId id="278" r:id="rId15"/>
    <p:sldId id="279" r:id="rId16"/>
    <p:sldId id="280" r:id="rId17"/>
    <p:sldId id="270" r:id="rId18"/>
    <p:sldId id="282" r:id="rId19"/>
    <p:sldId id="283" r:id="rId20"/>
    <p:sldId id="284" r:id="rId21"/>
    <p:sldId id="281" r:id="rId22"/>
    <p:sldId id="27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30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29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62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91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11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75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3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41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04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18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E4F7-932D-4B22-8628-461ACB30CB6F}" type="datetimeFigureOut">
              <a:rPr lang="ko-KR" altLang="en-US" smtClean="0"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D09C-2806-43FB-9C47-6A0B9D1448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22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emps.or.k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hyperlink" Target="http://emps.or.k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8.png"/><Relationship Id="rId4" Type="http://schemas.openxmlformats.org/officeDocument/2006/relationships/hyperlink" Target="http://emps.or.k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323" y="1592262"/>
            <a:ext cx="8712200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rgbClr val="7DAC14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“</a:t>
            </a:r>
            <a:r>
              <a:rPr lang="ko-KR" altLang="en-US" sz="3600" dirty="0" smtClean="0">
                <a:solidFill>
                  <a:srgbClr val="7DAC14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찬미 받으소서</a:t>
            </a:r>
            <a:r>
              <a:rPr lang="en-US" altLang="ko-KR" sz="3600" dirty="0" smtClean="0">
                <a:solidFill>
                  <a:srgbClr val="7DAC14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”</a:t>
            </a:r>
            <a:endParaRPr kumimoji="0" lang="en-US" altLang="ko-KR" sz="3600" dirty="0">
              <a:solidFill>
                <a:srgbClr val="7DAC14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사회적 협동조합 </a:t>
            </a:r>
            <a:endParaRPr kumimoji="0" lang="en-US" altLang="ko-KR" sz="4000" dirty="0">
              <a:solidFill>
                <a:schemeClr val="accent6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공생공빈밀</a:t>
            </a:r>
            <a:r>
              <a:rPr lang="ko-KR" altLang="en-US" sz="540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알</a:t>
            </a:r>
            <a:endParaRPr kumimoji="0" lang="en-US" altLang="ko-KR" sz="5400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4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 </a:t>
            </a:r>
            <a:r>
              <a:rPr lang="ko-KR" altLang="en-US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환경</a:t>
            </a:r>
            <a:r>
              <a:rPr lang="en-US" altLang="ko-KR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, </a:t>
            </a:r>
            <a:r>
              <a:rPr lang="ko-KR" altLang="en-US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경제</a:t>
            </a:r>
            <a:r>
              <a:rPr lang="en-US" altLang="ko-KR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, </a:t>
            </a:r>
            <a:r>
              <a:rPr lang="ko-KR" altLang="en-US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사회 공동문제의 소통과 치유</a:t>
            </a:r>
            <a:endParaRPr kumimoji="0" lang="ko-KR" altLang="en-US" sz="32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4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6263" y="441325"/>
            <a:ext cx="291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ko-KR" altLang="en-US" sz="32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조직 전략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719138" y="1196752"/>
            <a:ext cx="73453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24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전국 </a:t>
            </a:r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교구 </a:t>
            </a:r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1,706</a:t>
            </a:r>
            <a:r>
              <a:rPr lang="ko-KR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본당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천주교신자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3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5,655,504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!!</a:t>
            </a:r>
            <a:endParaRPr lang="en-US" altLang="ko-KR" sz="3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kumimoji="0" lang="ko-KR" altLang="en-US" sz="36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491" y="4797152"/>
            <a:ext cx="75972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</a:rPr>
              <a:t>지속적인 변화를 이루는 데에 필요한 </a:t>
            </a:r>
            <a:endParaRPr lang="en-US" altLang="ko-K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</a:rPr>
              <a:t>생태적 회개는 공동체의 회개</a:t>
            </a:r>
            <a:endParaRPr lang="en-US" altLang="ko-K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</a:rPr>
              <a:t>이를 위한 </a:t>
            </a:r>
            <a:r>
              <a:rPr lang="ko-KR" altLang="en-US" sz="2800" dirty="0" smtClean="0">
                <a:solidFill>
                  <a:srgbClr val="FF0000"/>
                </a:solidFill>
              </a:rPr>
              <a:t>공생공빈밀알</a:t>
            </a:r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</a:rPr>
              <a:t>이 있습니다</a:t>
            </a:r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38" y="2636912"/>
            <a:ext cx="759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</a:rPr>
              <a:t>하느님 작품인 지구를 지키는 이들로서 우리의 소명을 실천하는 것이 성덕 생활의 핵심입니다</a:t>
            </a:r>
            <a:r>
              <a:rPr lang="en-US" altLang="ko-KR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altLang="ko-K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666" y="37170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사회 문제들은 공동체의 협력망을 통하여 해결해야 합니다</a:t>
            </a:r>
            <a:r>
              <a:rPr lang="en-US" altLang="ko-KR" sz="2400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ko-KR" altLang="en-US" sz="2400" dirty="0">
                <a:solidFill>
                  <a:srgbClr val="FF0000"/>
                </a:solidFill>
              </a:rPr>
              <a:t>결집된 힘과 일치된 노력이 필요합니다</a:t>
            </a:r>
            <a:r>
              <a:rPr lang="en-US" altLang="ko-KR" sz="24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54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476672"/>
            <a:ext cx="727233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0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48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지금 </a:t>
            </a:r>
            <a:r>
              <a:rPr lang="ko-KR" altLang="en-US" sz="4800" dirty="0" smtClean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공생공빈밀</a:t>
            </a:r>
            <a:r>
              <a:rPr lang="ko-KR" altLang="en-US" sz="48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알</a:t>
            </a:r>
            <a:r>
              <a:rPr kumimoji="0" lang="ko-KR" altLang="en-US" sz="4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</a:t>
            </a:r>
            <a:endParaRPr kumimoji="0" lang="en-US" altLang="ko-KR" sz="4800" dirty="0" smtClean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현주소는</a:t>
            </a:r>
            <a:r>
              <a:rPr kumimoji="0" lang="en-US" altLang="ko-KR" sz="4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800" dirty="0" smtClean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조합원 </a:t>
            </a:r>
            <a:r>
              <a:rPr lang="en-US" altLang="ko-K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261</a:t>
            </a: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명은 </a:t>
            </a:r>
            <a:r>
              <a:rPr kumimoji="0"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공동체의 </a:t>
            </a:r>
            <a:endParaRPr kumimoji="0" lang="en-US" altLang="ko-KR" sz="3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협력망</a:t>
            </a: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kumimoji="0" lang="ko-KR" altLang="en-US" sz="3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위한 마중물</a:t>
            </a:r>
            <a:r>
              <a:rPr kumimoji="0" lang="en-US" altLang="ko-K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!!!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6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3600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공동체의 협력망</a:t>
            </a:r>
            <a:r>
              <a:rPr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ko-KR" altLang="en-US" sz="3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위해 죽어</a:t>
            </a:r>
            <a:endParaRPr lang="en-US" altLang="ko-K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많은 열매를 맺을 우리 귀한 </a:t>
            </a:r>
            <a:endParaRPr kumimoji="0" lang="en-US" altLang="ko-K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kumimoji="0"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조합원들입니다</a:t>
            </a:r>
            <a:r>
              <a:rPr kumimoji="0" lang="en-US" altLang="ko-K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kumimoji="0" lang="ko-KR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92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1" b="100000" l="7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" y="620688"/>
            <a:ext cx="2628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 bwMode="auto">
          <a:xfrm>
            <a:off x="1048072" y="2570319"/>
            <a:ext cx="77724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r>
              <a:rPr kumimoji="0" lang="ko-KR" altLang="en-US" sz="4000" b="1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사회적협동</a:t>
            </a:r>
            <a:r>
              <a:rPr kumimoji="0" lang="ko-KR" altLang="en-US" sz="4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조합</a:t>
            </a:r>
            <a:endParaRPr kumimoji="0" lang="en-US" altLang="ko-KR" sz="4000" b="1" dirty="0" smtClean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algn="ctr" eaLnBrk="1" latinLnBrk="1" hangingPunct="1"/>
            <a:r>
              <a:rPr lang="ko-KR" altLang="en-US" sz="54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공생공빈밀</a:t>
            </a:r>
            <a:r>
              <a:rPr lang="ko-KR" altLang="en-US" sz="54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알</a:t>
            </a:r>
            <a:endParaRPr kumimoji="0" lang="en-US" altLang="ko-KR" sz="6000" b="1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algn="ctr" eaLnBrk="1" latinLnBrk="1" hangingPunct="1"/>
            <a:r>
              <a:rPr kumimoji="0" lang="en-US" altLang="ko-KR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(</a:t>
            </a:r>
            <a:r>
              <a:rPr lang="en-US" altLang="ko-KR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2016</a:t>
            </a:r>
            <a:r>
              <a:rPr kumimoji="0" lang="en-US" altLang="ko-KR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.8.25 </a:t>
            </a:r>
            <a:r>
              <a:rPr kumimoji="0" lang="ko-KR" altLang="en-US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환경부 </a:t>
            </a:r>
            <a:r>
              <a:rPr kumimoji="0" lang="ko-KR" altLang="en-US" sz="2000" dirty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인가</a:t>
            </a:r>
            <a:r>
              <a:rPr kumimoji="0" lang="en-US" altLang="ko-KR" sz="2000" dirty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인가번호 제 </a:t>
            </a:r>
            <a:r>
              <a:rPr lang="en-US" altLang="ko-KR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11</a:t>
            </a:r>
            <a:r>
              <a:rPr lang="ko-KR" altLang="en-US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호</a:t>
            </a:r>
            <a:r>
              <a:rPr kumimoji="0" lang="en-US" altLang="ko-KR" sz="2000" dirty="0" smtClean="0"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)</a:t>
            </a:r>
            <a:endParaRPr kumimoji="0" lang="en-US" altLang="ko-KR" sz="2000" dirty="0">
              <a:latin typeface="Book Antiqua" pitchFamily="18" charset="0"/>
              <a:ea typeface="HY헤드라인M" pitchFamily="18" charset="-127"/>
              <a:cs typeface="Times New Roman" pitchFamily="18" charset="0"/>
            </a:endParaRPr>
          </a:p>
          <a:p>
            <a:pPr algn="ctr" eaLnBrk="1" latinLnBrk="1" hangingPunct="1"/>
            <a:endParaRPr kumimoji="0" lang="en-US" altLang="ko-KR" sz="2000" dirty="0">
              <a:solidFill>
                <a:srgbClr val="FF0000"/>
              </a:solidFill>
              <a:latin typeface="Book Antiqua" pitchFamily="18" charset="0"/>
              <a:ea typeface="HY헤드라인M" pitchFamily="18" charset="-127"/>
              <a:cs typeface="Times New Roman" pitchFamily="18" charset="0"/>
            </a:endParaRPr>
          </a:p>
          <a:p>
            <a:pPr algn="ctr" eaLnBrk="1" latinLnBrk="1" hangingPunct="1"/>
            <a:r>
              <a:rPr kumimoji="0" lang="en-US" altLang="ko-KR" sz="3200" dirty="0">
                <a:solidFill>
                  <a:srgbClr val="7DAC14"/>
                </a:solidFill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0" lang="ko-KR" altLang="en-US" sz="3200" dirty="0" smtClean="0">
                <a:solidFill>
                  <a:srgbClr val="7DAC14"/>
                </a:solidFill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공동체의 협력망으로가기 </a:t>
            </a:r>
            <a:r>
              <a:rPr kumimoji="0" lang="ko-KR" altLang="en-US" sz="3200" dirty="0">
                <a:solidFill>
                  <a:srgbClr val="7DAC14"/>
                </a:solidFill>
                <a:latin typeface="Book Antiqua" pitchFamily="18" charset="0"/>
                <a:ea typeface="HY헤드라인M" pitchFamily="18" charset="-127"/>
                <a:cs typeface="Times New Roman" pitchFamily="18" charset="0"/>
              </a:rPr>
              <a:t>위한 징검다리</a:t>
            </a:r>
          </a:p>
        </p:txBody>
      </p:sp>
      <p:sp>
        <p:nvSpPr>
          <p:cNvPr id="4" name="TextBox 64"/>
          <p:cNvSpPr txBox="1">
            <a:spLocks noChangeArrowheads="1"/>
          </p:cNvSpPr>
          <p:nvPr/>
        </p:nvSpPr>
        <p:spPr bwMode="auto">
          <a:xfrm>
            <a:off x="2415876" y="1485836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ko-KR" altLang="en-US" sz="20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결집된 힘과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일치된 노력으로 공동체 협력망을 통해 문제들을 해결 할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!</a:t>
            </a:r>
            <a:endParaRPr kumimoji="0" lang="ko-KR" altLang="en-US" sz="2000" dirty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4"/>
          <p:cNvSpPr txBox="1">
            <a:spLocks/>
          </p:cNvSpPr>
          <p:nvPr/>
        </p:nvSpPr>
        <p:spPr>
          <a:xfrm>
            <a:off x="0" y="512676"/>
            <a:ext cx="9144000" cy="763588"/>
          </a:xfrm>
          <a:prstGeom prst="rect">
            <a:avLst/>
          </a:prstGeom>
        </p:spPr>
        <p:txBody>
          <a:bodyPr/>
          <a:lstStyle/>
          <a:p>
            <a:pPr algn="ctr" eaLnBrk="1" fontAlgn="auto" latinLnBrk="1" hangingPunct="1">
              <a:spcAft>
                <a:spcPts val="0"/>
              </a:spcAft>
              <a:defRPr/>
            </a:pPr>
            <a:r>
              <a:rPr lang="ko-KR" altLang="en-US" sz="3200" dirty="0" smtClean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j-cs"/>
              </a:rPr>
              <a:t>공생공빈밀알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j-cs"/>
              </a:rPr>
              <a:t> </a:t>
            </a:r>
            <a:r>
              <a:rPr kumimoji="0" lang="ko-KR" altLang="en-US" sz="32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j-cs"/>
              </a:rPr>
              <a:t>조합의 </a:t>
            </a:r>
            <a:r>
              <a:rPr lang="ko-KR" altLang="en-US" sz="3200" dirty="0" smtClean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+mj-cs"/>
              </a:rPr>
              <a:t>목표</a:t>
            </a:r>
            <a:endParaRPr kumimoji="0" lang="en-US" altLang="ko-KR" sz="3200" dirty="0">
              <a:solidFill>
                <a:srgbClr val="00B05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+mj-cs"/>
            </a:endParaRPr>
          </a:p>
          <a:p>
            <a:pPr algn="ctr" eaLnBrk="1" fontAlgn="auto" latinLnBrk="1" hangingPunct="1">
              <a:spcAft>
                <a:spcPts val="0"/>
              </a:spcAft>
              <a:defRPr/>
            </a:pPr>
            <a:endParaRPr kumimoji="0" lang="ko-KR" altLang="en-US" sz="40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grpSp>
        <p:nvGrpSpPr>
          <p:cNvPr id="3" name="그룹 50"/>
          <p:cNvGrpSpPr>
            <a:grpSpLocks/>
          </p:cNvGrpSpPr>
          <p:nvPr/>
        </p:nvGrpSpPr>
        <p:grpSpPr bwMode="auto">
          <a:xfrm>
            <a:off x="935038" y="1556792"/>
            <a:ext cx="7192962" cy="4318000"/>
            <a:chOff x="966059" y="1847247"/>
            <a:chExt cx="7192190" cy="4318057"/>
          </a:xfrm>
        </p:grpSpPr>
        <p:grpSp>
          <p:nvGrpSpPr>
            <p:cNvPr id="4" name="그룹 63"/>
            <p:cNvGrpSpPr>
              <a:grpSpLocks/>
            </p:cNvGrpSpPr>
            <p:nvPr/>
          </p:nvGrpSpPr>
          <p:grpSpPr bwMode="auto">
            <a:xfrm>
              <a:off x="966059" y="1847247"/>
              <a:ext cx="7192190" cy="4318057"/>
              <a:chOff x="966059" y="1802596"/>
              <a:chExt cx="7192190" cy="4318057"/>
            </a:xfrm>
          </p:grpSpPr>
          <p:sp>
            <p:nvSpPr>
              <p:cNvPr id="10" name="한쪽 모서리가 둥근 사각형 9"/>
              <p:cNvSpPr/>
              <p:nvPr/>
            </p:nvSpPr>
            <p:spPr>
              <a:xfrm flipH="1">
                <a:off x="966059" y="1802597"/>
                <a:ext cx="3600000" cy="2160240"/>
              </a:xfrm>
              <a:prstGeom prst="round1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1" name="한쪽 모서리가 둥근 사각형 10"/>
              <p:cNvSpPr/>
              <p:nvPr/>
            </p:nvSpPr>
            <p:spPr>
              <a:xfrm>
                <a:off x="4558249" y="1802596"/>
                <a:ext cx="3600000" cy="2160240"/>
              </a:xfrm>
              <a:prstGeom prst="round1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2" name="한쪽 모서리가 둥근 사각형 11"/>
              <p:cNvSpPr/>
              <p:nvPr/>
            </p:nvSpPr>
            <p:spPr>
              <a:xfrm flipH="1" flipV="1">
                <a:off x="966059" y="3960413"/>
                <a:ext cx="3600000" cy="2160240"/>
              </a:xfrm>
              <a:prstGeom prst="round1Rect">
                <a:avLst/>
              </a:prstGeom>
              <a:solidFill>
                <a:srgbClr val="6DBFD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3" name="한쪽 모서리가 둥근 사각형 12"/>
              <p:cNvSpPr/>
              <p:nvPr/>
            </p:nvSpPr>
            <p:spPr>
              <a:xfrm flipV="1">
                <a:off x="4558249" y="3960413"/>
                <a:ext cx="3600000" cy="2160240"/>
              </a:xfrm>
              <a:prstGeom prst="round1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grpSp>
          <p:nvGrpSpPr>
            <p:cNvPr id="5" name="그룹 68"/>
            <p:cNvGrpSpPr>
              <a:grpSpLocks/>
            </p:cNvGrpSpPr>
            <p:nvPr/>
          </p:nvGrpSpPr>
          <p:grpSpPr bwMode="auto">
            <a:xfrm>
              <a:off x="1069579" y="1960759"/>
              <a:ext cx="6979202" cy="4087749"/>
              <a:chOff x="1069579" y="1916108"/>
              <a:chExt cx="6979202" cy="4087749"/>
            </a:xfrm>
          </p:grpSpPr>
          <p:sp>
            <p:nvSpPr>
              <p:cNvPr id="6" name="한쪽 모서리가 둥근 사각형 5"/>
              <p:cNvSpPr/>
              <p:nvPr/>
            </p:nvSpPr>
            <p:spPr>
              <a:xfrm flipH="1">
                <a:off x="1069579" y="1916108"/>
                <a:ext cx="3456000" cy="201600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srgbClr val="3A9DB8"/>
                  </a:solidFill>
                </a:endParaRPr>
              </a:p>
            </p:txBody>
          </p:sp>
          <p:sp>
            <p:nvSpPr>
              <p:cNvPr id="7" name="한쪽 모서리가 둥근 사각형 6"/>
              <p:cNvSpPr/>
              <p:nvPr/>
            </p:nvSpPr>
            <p:spPr>
              <a:xfrm>
                <a:off x="4592781" y="1916108"/>
                <a:ext cx="3456000" cy="201600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srgbClr val="3A9DB8"/>
                  </a:solidFill>
                </a:endParaRPr>
              </a:p>
            </p:txBody>
          </p:sp>
          <p:sp>
            <p:nvSpPr>
              <p:cNvPr id="8" name="한쪽 모서리가 둥근 사각형 7"/>
              <p:cNvSpPr/>
              <p:nvPr/>
            </p:nvSpPr>
            <p:spPr>
              <a:xfrm flipH="1" flipV="1">
                <a:off x="1069579" y="3987857"/>
                <a:ext cx="3456000" cy="201600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srgbClr val="3A9DB8"/>
                  </a:solidFill>
                </a:endParaRPr>
              </a:p>
            </p:txBody>
          </p:sp>
          <p:sp>
            <p:nvSpPr>
              <p:cNvPr id="9" name="한쪽 모서리가 둥근 사각형 8"/>
              <p:cNvSpPr/>
              <p:nvPr/>
            </p:nvSpPr>
            <p:spPr>
              <a:xfrm flipV="1">
                <a:off x="4592781" y="3987857"/>
                <a:ext cx="3456000" cy="201600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srgbClr val="3A9DB8"/>
                  </a:solidFill>
                </a:endParaRPr>
              </a:p>
            </p:txBody>
          </p:sp>
        </p:grpSp>
      </p:grpSp>
      <p:grpSp>
        <p:nvGrpSpPr>
          <p:cNvPr id="27" name="그룹 87"/>
          <p:cNvGrpSpPr>
            <a:grpSpLocks/>
          </p:cNvGrpSpPr>
          <p:nvPr/>
        </p:nvGrpSpPr>
        <p:grpSpPr bwMode="auto">
          <a:xfrm>
            <a:off x="4017963" y="3353842"/>
            <a:ext cx="1087437" cy="831850"/>
            <a:chOff x="4017336" y="3538290"/>
            <a:chExt cx="1087712" cy="832016"/>
          </a:xfrm>
        </p:grpSpPr>
        <p:sp>
          <p:nvSpPr>
            <p:cNvPr id="28" name="Freeform 54"/>
            <p:cNvSpPr>
              <a:spLocks noEditPoints="1"/>
            </p:cNvSpPr>
            <p:nvPr/>
          </p:nvSpPr>
          <p:spPr bwMode="auto">
            <a:xfrm>
              <a:off x="4709048" y="3540584"/>
              <a:ext cx="396000" cy="324000"/>
            </a:xfrm>
            <a:custGeom>
              <a:avLst/>
              <a:gdLst>
                <a:gd name="T0" fmla="*/ 2147483646 w 416"/>
                <a:gd name="T1" fmla="*/ 2147483646 h 344"/>
                <a:gd name="T2" fmla="*/ 2147483646 w 416"/>
                <a:gd name="T3" fmla="*/ 2147483646 h 344"/>
                <a:gd name="T4" fmla="*/ 2147483646 w 416"/>
                <a:gd name="T5" fmla="*/ 2147483646 h 344"/>
                <a:gd name="T6" fmla="*/ 2147483646 w 416"/>
                <a:gd name="T7" fmla="*/ 2147483646 h 344"/>
                <a:gd name="T8" fmla="*/ 2147483646 w 416"/>
                <a:gd name="T9" fmla="*/ 2147483646 h 344"/>
                <a:gd name="T10" fmla="*/ 2147483646 w 416"/>
                <a:gd name="T11" fmla="*/ 2147483646 h 344"/>
                <a:gd name="T12" fmla="*/ 2147483646 w 416"/>
                <a:gd name="T13" fmla="*/ 0 h 344"/>
                <a:gd name="T14" fmla="*/ 2147483646 w 416"/>
                <a:gd name="T15" fmla="*/ 2147483646 h 344"/>
                <a:gd name="T16" fmla="*/ 0 w 416"/>
                <a:gd name="T17" fmla="*/ 2147483646 h 344"/>
                <a:gd name="T18" fmla="*/ 2147483646 w 416"/>
                <a:gd name="T19" fmla="*/ 2147483646 h 344"/>
                <a:gd name="T20" fmla="*/ 2147483646 w 416"/>
                <a:gd name="T21" fmla="*/ 2147483646 h 344"/>
                <a:gd name="T22" fmla="*/ 2147483646 w 416"/>
                <a:gd name="T23" fmla="*/ 2147483646 h 344"/>
                <a:gd name="T24" fmla="*/ 2147483646 w 416"/>
                <a:gd name="T25" fmla="*/ 2147483646 h 344"/>
                <a:gd name="T26" fmla="*/ 2147483646 w 416"/>
                <a:gd name="T27" fmla="*/ 2147483646 h 344"/>
                <a:gd name="T28" fmla="*/ 2147483646 w 416"/>
                <a:gd name="T29" fmla="*/ 2147483646 h 344"/>
                <a:gd name="T30" fmla="*/ 2147483646 w 416"/>
                <a:gd name="T31" fmla="*/ 2147483646 h 344"/>
                <a:gd name="T32" fmla="*/ 2147483646 w 416"/>
                <a:gd name="T33" fmla="*/ 2147483646 h 344"/>
                <a:gd name="T34" fmla="*/ 2147483646 w 416"/>
                <a:gd name="T35" fmla="*/ 2147483646 h 344"/>
                <a:gd name="T36" fmla="*/ 2147483646 w 416"/>
                <a:gd name="T37" fmla="*/ 2147483646 h 344"/>
                <a:gd name="T38" fmla="*/ 2147483646 w 416"/>
                <a:gd name="T39" fmla="*/ 2147483646 h 344"/>
                <a:gd name="T40" fmla="*/ 2147483646 w 416"/>
                <a:gd name="T41" fmla="*/ 2147483646 h 344"/>
                <a:gd name="T42" fmla="*/ 2147483646 w 416"/>
                <a:gd name="T43" fmla="*/ 2147483646 h 344"/>
                <a:gd name="T44" fmla="*/ 2147483646 w 416"/>
                <a:gd name="T45" fmla="*/ 2147483646 h 344"/>
                <a:gd name="T46" fmla="*/ 2147483646 w 416"/>
                <a:gd name="T47" fmla="*/ 2147483646 h 344"/>
                <a:gd name="T48" fmla="*/ 2147483646 w 416"/>
                <a:gd name="T49" fmla="*/ 2147483646 h 344"/>
                <a:gd name="T50" fmla="*/ 2147483646 w 416"/>
                <a:gd name="T51" fmla="*/ 2147483646 h 344"/>
                <a:gd name="T52" fmla="*/ 2147483646 w 416"/>
                <a:gd name="T53" fmla="*/ 2147483646 h 344"/>
                <a:gd name="T54" fmla="*/ 2147483646 w 416"/>
                <a:gd name="T55" fmla="*/ 2147483646 h 344"/>
                <a:gd name="T56" fmla="*/ 2147483646 w 416"/>
                <a:gd name="T57" fmla="*/ 2147483646 h 344"/>
                <a:gd name="T58" fmla="*/ 2147483646 w 416"/>
                <a:gd name="T59" fmla="*/ 2147483646 h 344"/>
                <a:gd name="T60" fmla="*/ 2147483646 w 416"/>
                <a:gd name="T61" fmla="*/ 2147483646 h 344"/>
                <a:gd name="T62" fmla="*/ 2147483646 w 416"/>
                <a:gd name="T63" fmla="*/ 2147483646 h 344"/>
                <a:gd name="T64" fmla="*/ 2147483646 w 416"/>
                <a:gd name="T65" fmla="*/ 2147483646 h 344"/>
                <a:gd name="T66" fmla="*/ 2147483646 w 416"/>
                <a:gd name="T67" fmla="*/ 2147483646 h 344"/>
                <a:gd name="T68" fmla="*/ 2147483646 w 416"/>
                <a:gd name="T69" fmla="*/ 2147483646 h 344"/>
                <a:gd name="T70" fmla="*/ 2147483646 w 416"/>
                <a:gd name="T71" fmla="*/ 2147483646 h 344"/>
                <a:gd name="T72" fmla="*/ 2147483646 w 416"/>
                <a:gd name="T73" fmla="*/ 2147483646 h 344"/>
                <a:gd name="T74" fmla="*/ 2147483646 w 416"/>
                <a:gd name="T75" fmla="*/ 2147483646 h 344"/>
                <a:gd name="T76" fmla="*/ 2147483646 w 416"/>
                <a:gd name="T77" fmla="*/ 2147483646 h 344"/>
                <a:gd name="T78" fmla="*/ 2147483646 w 416"/>
                <a:gd name="T79" fmla="*/ 2147483646 h 344"/>
                <a:gd name="T80" fmla="*/ 2147483646 w 416"/>
                <a:gd name="T81" fmla="*/ 2147483646 h 344"/>
                <a:gd name="T82" fmla="*/ 2147483646 w 416"/>
                <a:gd name="T83" fmla="*/ 2147483646 h 344"/>
                <a:gd name="T84" fmla="*/ 2147483646 w 416"/>
                <a:gd name="T85" fmla="*/ 2147483646 h 344"/>
                <a:gd name="T86" fmla="*/ 2147483646 w 416"/>
                <a:gd name="T87" fmla="*/ 2147483646 h 344"/>
                <a:gd name="T88" fmla="*/ 2147483646 w 416"/>
                <a:gd name="T89" fmla="*/ 2147483646 h 344"/>
                <a:gd name="T90" fmla="*/ 2147483646 w 416"/>
                <a:gd name="T91" fmla="*/ 2147483646 h 344"/>
                <a:gd name="T92" fmla="*/ 2147483646 w 416"/>
                <a:gd name="T93" fmla="*/ 2147483646 h 344"/>
                <a:gd name="T94" fmla="*/ 2147483646 w 416"/>
                <a:gd name="T95" fmla="*/ 2147483646 h 344"/>
                <a:gd name="T96" fmla="*/ 2147483646 w 416"/>
                <a:gd name="T97" fmla="*/ 2147483646 h 344"/>
                <a:gd name="T98" fmla="*/ 2147483646 w 416"/>
                <a:gd name="T99" fmla="*/ 2147483646 h 344"/>
                <a:gd name="T100" fmla="*/ 2147483646 w 416"/>
                <a:gd name="T101" fmla="*/ 2147483646 h 344"/>
                <a:gd name="T102" fmla="*/ 2147483646 w 416"/>
                <a:gd name="T103" fmla="*/ 2147483646 h 344"/>
                <a:gd name="T104" fmla="*/ 2147483646 w 416"/>
                <a:gd name="T105" fmla="*/ 2147483646 h 344"/>
                <a:gd name="T106" fmla="*/ 2147483646 w 416"/>
                <a:gd name="T107" fmla="*/ 2147483646 h 344"/>
                <a:gd name="T108" fmla="*/ 2147483646 w 416"/>
                <a:gd name="T109" fmla="*/ 2147483646 h 3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6"/>
                <a:gd name="T166" fmla="*/ 0 h 344"/>
                <a:gd name="T167" fmla="*/ 416 w 416"/>
                <a:gd name="T168" fmla="*/ 344 h 3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6" h="344">
                  <a:moveTo>
                    <a:pt x="412" y="319"/>
                  </a:moveTo>
                  <a:lnTo>
                    <a:pt x="323" y="231"/>
                  </a:lnTo>
                  <a:lnTo>
                    <a:pt x="320" y="229"/>
                  </a:lnTo>
                  <a:lnTo>
                    <a:pt x="317" y="229"/>
                  </a:lnTo>
                  <a:lnTo>
                    <a:pt x="313" y="228"/>
                  </a:lnTo>
                  <a:lnTo>
                    <a:pt x="310" y="229"/>
                  </a:lnTo>
                  <a:lnTo>
                    <a:pt x="294" y="215"/>
                  </a:lnTo>
                  <a:lnTo>
                    <a:pt x="292" y="213"/>
                  </a:lnTo>
                  <a:lnTo>
                    <a:pt x="297" y="205"/>
                  </a:lnTo>
                  <a:lnTo>
                    <a:pt x="303" y="197"/>
                  </a:lnTo>
                  <a:lnTo>
                    <a:pt x="306" y="190"/>
                  </a:lnTo>
                  <a:lnTo>
                    <a:pt x="311" y="181"/>
                  </a:lnTo>
                  <a:lnTo>
                    <a:pt x="313" y="172"/>
                  </a:lnTo>
                  <a:lnTo>
                    <a:pt x="315" y="163"/>
                  </a:lnTo>
                  <a:lnTo>
                    <a:pt x="316" y="155"/>
                  </a:lnTo>
                  <a:lnTo>
                    <a:pt x="316" y="146"/>
                  </a:lnTo>
                  <a:lnTo>
                    <a:pt x="316" y="136"/>
                  </a:lnTo>
                  <a:lnTo>
                    <a:pt x="314" y="125"/>
                  </a:lnTo>
                  <a:lnTo>
                    <a:pt x="312" y="115"/>
                  </a:lnTo>
                  <a:lnTo>
                    <a:pt x="308" y="105"/>
                  </a:lnTo>
                  <a:lnTo>
                    <a:pt x="304" y="96"/>
                  </a:lnTo>
                  <a:lnTo>
                    <a:pt x="299" y="87"/>
                  </a:lnTo>
                  <a:lnTo>
                    <a:pt x="292" y="79"/>
                  </a:lnTo>
                  <a:lnTo>
                    <a:pt x="284" y="70"/>
                  </a:lnTo>
                  <a:lnTo>
                    <a:pt x="277" y="64"/>
                  </a:lnTo>
                  <a:lnTo>
                    <a:pt x="268" y="57"/>
                  </a:lnTo>
                  <a:lnTo>
                    <a:pt x="259" y="53"/>
                  </a:lnTo>
                  <a:lnTo>
                    <a:pt x="249" y="48"/>
                  </a:lnTo>
                  <a:lnTo>
                    <a:pt x="249" y="25"/>
                  </a:lnTo>
                  <a:lnTo>
                    <a:pt x="249" y="20"/>
                  </a:lnTo>
                  <a:lnTo>
                    <a:pt x="247" y="15"/>
                  </a:lnTo>
                  <a:lnTo>
                    <a:pt x="245" y="11"/>
                  </a:lnTo>
                  <a:lnTo>
                    <a:pt x="242" y="7"/>
                  </a:lnTo>
                  <a:lnTo>
                    <a:pt x="237" y="4"/>
                  </a:lnTo>
                  <a:lnTo>
                    <a:pt x="233" y="2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63"/>
                  </a:lnTo>
                  <a:lnTo>
                    <a:pt x="0" y="267"/>
                  </a:lnTo>
                  <a:lnTo>
                    <a:pt x="2" y="273"/>
                  </a:lnTo>
                  <a:lnTo>
                    <a:pt x="4" y="277"/>
                  </a:lnTo>
                  <a:lnTo>
                    <a:pt x="7" y="280"/>
                  </a:lnTo>
                  <a:lnTo>
                    <a:pt x="12" y="284"/>
                  </a:lnTo>
                  <a:lnTo>
                    <a:pt x="16" y="286"/>
                  </a:lnTo>
                  <a:lnTo>
                    <a:pt x="20" y="287"/>
                  </a:lnTo>
                  <a:lnTo>
                    <a:pt x="26" y="288"/>
                  </a:lnTo>
                  <a:lnTo>
                    <a:pt x="223" y="288"/>
                  </a:lnTo>
                  <a:lnTo>
                    <a:pt x="228" y="287"/>
                  </a:lnTo>
                  <a:lnTo>
                    <a:pt x="233" y="286"/>
                  </a:lnTo>
                  <a:lnTo>
                    <a:pt x="237" y="284"/>
                  </a:lnTo>
                  <a:lnTo>
                    <a:pt x="242" y="280"/>
                  </a:lnTo>
                  <a:lnTo>
                    <a:pt x="245" y="277"/>
                  </a:lnTo>
                  <a:lnTo>
                    <a:pt x="247" y="273"/>
                  </a:lnTo>
                  <a:lnTo>
                    <a:pt x="249" y="267"/>
                  </a:lnTo>
                  <a:lnTo>
                    <a:pt x="249" y="263"/>
                  </a:lnTo>
                  <a:lnTo>
                    <a:pt x="249" y="243"/>
                  </a:lnTo>
                  <a:lnTo>
                    <a:pt x="258" y="240"/>
                  </a:lnTo>
                  <a:lnTo>
                    <a:pt x="266" y="236"/>
                  </a:lnTo>
                  <a:lnTo>
                    <a:pt x="273" y="230"/>
                  </a:lnTo>
                  <a:lnTo>
                    <a:pt x="281" y="224"/>
                  </a:lnTo>
                  <a:lnTo>
                    <a:pt x="283" y="226"/>
                  </a:lnTo>
                  <a:lnTo>
                    <a:pt x="299" y="241"/>
                  </a:lnTo>
                  <a:lnTo>
                    <a:pt x="297" y="244"/>
                  </a:lnTo>
                  <a:lnTo>
                    <a:pt x="299" y="248"/>
                  </a:lnTo>
                  <a:lnTo>
                    <a:pt x="300" y="251"/>
                  </a:lnTo>
                  <a:lnTo>
                    <a:pt x="302" y="254"/>
                  </a:lnTo>
                  <a:lnTo>
                    <a:pt x="391" y="341"/>
                  </a:lnTo>
                  <a:lnTo>
                    <a:pt x="395" y="343"/>
                  </a:lnTo>
                  <a:lnTo>
                    <a:pt x="400" y="344"/>
                  </a:lnTo>
                  <a:lnTo>
                    <a:pt x="406" y="342"/>
                  </a:lnTo>
                  <a:lnTo>
                    <a:pt x="410" y="339"/>
                  </a:lnTo>
                  <a:lnTo>
                    <a:pt x="415" y="334"/>
                  </a:lnTo>
                  <a:lnTo>
                    <a:pt x="416" y="329"/>
                  </a:lnTo>
                  <a:lnTo>
                    <a:pt x="415" y="323"/>
                  </a:lnTo>
                  <a:lnTo>
                    <a:pt x="412" y="319"/>
                  </a:lnTo>
                  <a:close/>
                  <a:moveTo>
                    <a:pt x="233" y="263"/>
                  </a:moveTo>
                  <a:lnTo>
                    <a:pt x="233" y="263"/>
                  </a:lnTo>
                  <a:lnTo>
                    <a:pt x="232" y="265"/>
                  </a:lnTo>
                  <a:lnTo>
                    <a:pt x="231" y="268"/>
                  </a:lnTo>
                  <a:lnTo>
                    <a:pt x="227" y="270"/>
                  </a:lnTo>
                  <a:lnTo>
                    <a:pt x="223" y="271"/>
                  </a:lnTo>
                  <a:lnTo>
                    <a:pt x="26" y="271"/>
                  </a:lnTo>
                  <a:lnTo>
                    <a:pt x="22" y="270"/>
                  </a:lnTo>
                  <a:lnTo>
                    <a:pt x="18" y="268"/>
                  </a:lnTo>
                  <a:lnTo>
                    <a:pt x="17" y="265"/>
                  </a:lnTo>
                  <a:lnTo>
                    <a:pt x="16" y="263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7"/>
                  </a:lnTo>
                  <a:lnTo>
                    <a:pt x="223" y="17"/>
                  </a:lnTo>
                  <a:lnTo>
                    <a:pt x="227" y="18"/>
                  </a:lnTo>
                  <a:lnTo>
                    <a:pt x="231" y="20"/>
                  </a:lnTo>
                  <a:lnTo>
                    <a:pt x="232" y="22"/>
                  </a:lnTo>
                  <a:lnTo>
                    <a:pt x="233" y="25"/>
                  </a:lnTo>
                  <a:lnTo>
                    <a:pt x="233" y="43"/>
                  </a:lnTo>
                  <a:lnTo>
                    <a:pt x="222" y="42"/>
                  </a:lnTo>
                  <a:lnTo>
                    <a:pt x="211" y="41"/>
                  </a:lnTo>
                  <a:lnTo>
                    <a:pt x="198" y="42"/>
                  </a:lnTo>
                  <a:lnTo>
                    <a:pt x="184" y="44"/>
                  </a:lnTo>
                  <a:lnTo>
                    <a:pt x="170" y="48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52" y="55"/>
                  </a:lnTo>
                  <a:lnTo>
                    <a:pt x="49" y="56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4"/>
                  </a:lnTo>
                  <a:lnTo>
                    <a:pt x="45" y="67"/>
                  </a:lnTo>
                  <a:lnTo>
                    <a:pt x="46" y="69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136" y="71"/>
                  </a:lnTo>
                  <a:lnTo>
                    <a:pt x="136" y="72"/>
                  </a:lnTo>
                  <a:lnTo>
                    <a:pt x="127" y="83"/>
                  </a:lnTo>
                  <a:lnTo>
                    <a:pt x="119" y="96"/>
                  </a:lnTo>
                  <a:lnTo>
                    <a:pt x="52" y="96"/>
                  </a:lnTo>
                  <a:lnTo>
                    <a:pt x="49" y="96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49" y="113"/>
                  </a:lnTo>
                  <a:lnTo>
                    <a:pt x="52" y="113"/>
                  </a:lnTo>
                  <a:lnTo>
                    <a:pt x="111" y="113"/>
                  </a:lnTo>
                  <a:lnTo>
                    <a:pt x="108" y="125"/>
                  </a:lnTo>
                  <a:lnTo>
                    <a:pt x="107" y="137"/>
                  </a:lnTo>
                  <a:lnTo>
                    <a:pt x="52" y="137"/>
                  </a:lnTo>
                  <a:lnTo>
                    <a:pt x="49" y="137"/>
                  </a:lnTo>
                  <a:lnTo>
                    <a:pt x="46" y="139"/>
                  </a:lnTo>
                  <a:lnTo>
                    <a:pt x="45" y="141"/>
                  </a:lnTo>
                  <a:lnTo>
                    <a:pt x="43" y="145"/>
                  </a:lnTo>
                  <a:lnTo>
                    <a:pt x="45" y="148"/>
                  </a:lnTo>
                  <a:lnTo>
                    <a:pt x="46" y="151"/>
                  </a:lnTo>
                  <a:lnTo>
                    <a:pt x="49" y="152"/>
                  </a:lnTo>
                  <a:lnTo>
                    <a:pt x="52" y="153"/>
                  </a:lnTo>
                  <a:lnTo>
                    <a:pt x="107" y="153"/>
                  </a:lnTo>
                  <a:lnTo>
                    <a:pt x="108" y="165"/>
                  </a:lnTo>
                  <a:lnTo>
                    <a:pt x="111" y="178"/>
                  </a:lnTo>
                  <a:lnTo>
                    <a:pt x="52" y="178"/>
                  </a:lnTo>
                  <a:lnTo>
                    <a:pt x="49" y="179"/>
                  </a:lnTo>
                  <a:lnTo>
                    <a:pt x="46" y="181"/>
                  </a:lnTo>
                  <a:lnTo>
                    <a:pt x="45" y="183"/>
                  </a:lnTo>
                  <a:lnTo>
                    <a:pt x="43" y="186"/>
                  </a:lnTo>
                  <a:lnTo>
                    <a:pt x="45" y="190"/>
                  </a:lnTo>
                  <a:lnTo>
                    <a:pt x="46" y="192"/>
                  </a:lnTo>
                  <a:lnTo>
                    <a:pt x="49" y="194"/>
                  </a:lnTo>
                  <a:lnTo>
                    <a:pt x="52" y="195"/>
                  </a:lnTo>
                  <a:lnTo>
                    <a:pt x="118" y="195"/>
                  </a:lnTo>
                  <a:lnTo>
                    <a:pt x="127" y="208"/>
                  </a:lnTo>
                  <a:lnTo>
                    <a:pt x="132" y="215"/>
                  </a:lnTo>
                  <a:lnTo>
                    <a:pt x="138" y="221"/>
                  </a:lnTo>
                  <a:lnTo>
                    <a:pt x="146" y="228"/>
                  </a:lnTo>
                  <a:lnTo>
                    <a:pt x="154" y="234"/>
                  </a:lnTo>
                  <a:lnTo>
                    <a:pt x="163" y="239"/>
                  </a:lnTo>
                  <a:lnTo>
                    <a:pt x="173" y="243"/>
                  </a:lnTo>
                  <a:lnTo>
                    <a:pt x="181" y="247"/>
                  </a:lnTo>
                  <a:lnTo>
                    <a:pt x="191" y="249"/>
                  </a:lnTo>
                  <a:lnTo>
                    <a:pt x="201" y="250"/>
                  </a:lnTo>
                  <a:lnTo>
                    <a:pt x="211" y="251"/>
                  </a:lnTo>
                  <a:lnTo>
                    <a:pt x="222" y="250"/>
                  </a:lnTo>
                  <a:lnTo>
                    <a:pt x="233" y="249"/>
                  </a:lnTo>
                  <a:lnTo>
                    <a:pt x="233" y="263"/>
                  </a:lnTo>
                  <a:close/>
                  <a:moveTo>
                    <a:pt x="274" y="207"/>
                  </a:moveTo>
                  <a:lnTo>
                    <a:pt x="274" y="207"/>
                  </a:lnTo>
                  <a:lnTo>
                    <a:pt x="268" y="214"/>
                  </a:lnTo>
                  <a:lnTo>
                    <a:pt x="260" y="219"/>
                  </a:lnTo>
                  <a:lnTo>
                    <a:pt x="253" y="224"/>
                  </a:lnTo>
                  <a:lnTo>
                    <a:pt x="245" y="228"/>
                  </a:lnTo>
                  <a:lnTo>
                    <a:pt x="237" y="230"/>
                  </a:lnTo>
                  <a:lnTo>
                    <a:pt x="228" y="232"/>
                  </a:lnTo>
                  <a:lnTo>
                    <a:pt x="220" y="233"/>
                  </a:lnTo>
                  <a:lnTo>
                    <a:pt x="211" y="234"/>
                  </a:lnTo>
                  <a:lnTo>
                    <a:pt x="203" y="233"/>
                  </a:lnTo>
                  <a:lnTo>
                    <a:pt x="195" y="232"/>
                  </a:lnTo>
                  <a:lnTo>
                    <a:pt x="187" y="230"/>
                  </a:lnTo>
                  <a:lnTo>
                    <a:pt x="178" y="228"/>
                  </a:lnTo>
                  <a:lnTo>
                    <a:pt x="170" y="225"/>
                  </a:lnTo>
                  <a:lnTo>
                    <a:pt x="163" y="220"/>
                  </a:lnTo>
                  <a:lnTo>
                    <a:pt x="156" y="215"/>
                  </a:lnTo>
                  <a:lnTo>
                    <a:pt x="150" y="209"/>
                  </a:lnTo>
                  <a:lnTo>
                    <a:pt x="143" y="203"/>
                  </a:lnTo>
                  <a:lnTo>
                    <a:pt x="138" y="195"/>
                  </a:lnTo>
                  <a:lnTo>
                    <a:pt x="133" y="187"/>
                  </a:lnTo>
                  <a:lnTo>
                    <a:pt x="130" y="180"/>
                  </a:lnTo>
                  <a:lnTo>
                    <a:pt x="127" y="171"/>
                  </a:lnTo>
                  <a:lnTo>
                    <a:pt x="124" y="163"/>
                  </a:lnTo>
                  <a:lnTo>
                    <a:pt x="123" y="155"/>
                  </a:lnTo>
                  <a:lnTo>
                    <a:pt x="122" y="146"/>
                  </a:lnTo>
                  <a:lnTo>
                    <a:pt x="123" y="137"/>
                  </a:lnTo>
                  <a:lnTo>
                    <a:pt x="124" y="129"/>
                  </a:lnTo>
                  <a:lnTo>
                    <a:pt x="127" y="121"/>
                  </a:lnTo>
                  <a:lnTo>
                    <a:pt x="129" y="113"/>
                  </a:lnTo>
                  <a:lnTo>
                    <a:pt x="132" y="105"/>
                  </a:lnTo>
                  <a:lnTo>
                    <a:pt x="136" y="98"/>
                  </a:lnTo>
                  <a:lnTo>
                    <a:pt x="142" y="91"/>
                  </a:lnTo>
                  <a:lnTo>
                    <a:pt x="147" y="84"/>
                  </a:lnTo>
                  <a:lnTo>
                    <a:pt x="155" y="78"/>
                  </a:lnTo>
                  <a:lnTo>
                    <a:pt x="162" y="72"/>
                  </a:lnTo>
                  <a:lnTo>
                    <a:pt x="169" y="68"/>
                  </a:lnTo>
                  <a:lnTo>
                    <a:pt x="177" y="64"/>
                  </a:lnTo>
                  <a:lnTo>
                    <a:pt x="186" y="61"/>
                  </a:lnTo>
                  <a:lnTo>
                    <a:pt x="195" y="59"/>
                  </a:lnTo>
                  <a:lnTo>
                    <a:pt x="202" y="58"/>
                  </a:lnTo>
                  <a:lnTo>
                    <a:pt x="211" y="57"/>
                  </a:lnTo>
                  <a:lnTo>
                    <a:pt x="220" y="58"/>
                  </a:lnTo>
                  <a:lnTo>
                    <a:pt x="227" y="59"/>
                  </a:lnTo>
                  <a:lnTo>
                    <a:pt x="236" y="60"/>
                  </a:lnTo>
                  <a:lnTo>
                    <a:pt x="244" y="64"/>
                  </a:lnTo>
                  <a:lnTo>
                    <a:pt x="251" y="67"/>
                  </a:lnTo>
                  <a:lnTo>
                    <a:pt x="259" y="71"/>
                  </a:lnTo>
                  <a:lnTo>
                    <a:pt x="266" y="77"/>
                  </a:lnTo>
                  <a:lnTo>
                    <a:pt x="273" y="82"/>
                  </a:lnTo>
                  <a:lnTo>
                    <a:pt x="279" y="89"/>
                  </a:lnTo>
                  <a:lnTo>
                    <a:pt x="284" y="96"/>
                  </a:lnTo>
                  <a:lnTo>
                    <a:pt x="289" y="104"/>
                  </a:lnTo>
                  <a:lnTo>
                    <a:pt x="293" y="112"/>
                  </a:lnTo>
                  <a:lnTo>
                    <a:pt x="296" y="121"/>
                  </a:lnTo>
                  <a:lnTo>
                    <a:pt x="297" y="128"/>
                  </a:lnTo>
                  <a:lnTo>
                    <a:pt x="300" y="137"/>
                  </a:lnTo>
                  <a:lnTo>
                    <a:pt x="300" y="146"/>
                  </a:lnTo>
                  <a:lnTo>
                    <a:pt x="300" y="155"/>
                  </a:lnTo>
                  <a:lnTo>
                    <a:pt x="299" y="162"/>
                  </a:lnTo>
                  <a:lnTo>
                    <a:pt x="296" y="171"/>
                  </a:lnTo>
                  <a:lnTo>
                    <a:pt x="293" y="179"/>
                  </a:lnTo>
                  <a:lnTo>
                    <a:pt x="290" y="186"/>
                  </a:lnTo>
                  <a:lnTo>
                    <a:pt x="285" y="194"/>
                  </a:lnTo>
                  <a:lnTo>
                    <a:pt x="280" y="201"/>
                  </a:lnTo>
                  <a:lnTo>
                    <a:pt x="274" y="207"/>
                  </a:lnTo>
                  <a:close/>
                  <a:moveTo>
                    <a:pt x="211" y="70"/>
                  </a:moveTo>
                  <a:lnTo>
                    <a:pt x="211" y="70"/>
                  </a:lnTo>
                  <a:lnTo>
                    <a:pt x="208" y="71"/>
                  </a:lnTo>
                  <a:lnTo>
                    <a:pt x="205" y="73"/>
                  </a:lnTo>
                  <a:lnTo>
                    <a:pt x="203" y="76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5" y="86"/>
                  </a:lnTo>
                  <a:lnTo>
                    <a:pt x="208" y="87"/>
                  </a:lnTo>
                  <a:lnTo>
                    <a:pt x="211" y="88"/>
                  </a:lnTo>
                  <a:lnTo>
                    <a:pt x="223" y="89"/>
                  </a:lnTo>
                  <a:lnTo>
                    <a:pt x="234" y="92"/>
                  </a:lnTo>
                  <a:lnTo>
                    <a:pt x="244" y="98"/>
                  </a:lnTo>
                  <a:lnTo>
                    <a:pt x="253" y="105"/>
                  </a:lnTo>
                  <a:lnTo>
                    <a:pt x="260" y="113"/>
                  </a:lnTo>
                  <a:lnTo>
                    <a:pt x="266" y="124"/>
                  </a:lnTo>
                  <a:lnTo>
                    <a:pt x="269" y="135"/>
                  </a:lnTo>
                  <a:lnTo>
                    <a:pt x="270" y="146"/>
                  </a:lnTo>
                  <a:lnTo>
                    <a:pt x="270" y="149"/>
                  </a:lnTo>
                  <a:lnTo>
                    <a:pt x="272" y="152"/>
                  </a:lnTo>
                  <a:lnTo>
                    <a:pt x="274" y="153"/>
                  </a:lnTo>
                  <a:lnTo>
                    <a:pt x="278" y="155"/>
                  </a:lnTo>
                  <a:lnTo>
                    <a:pt x="281" y="153"/>
                  </a:lnTo>
                  <a:lnTo>
                    <a:pt x="284" y="152"/>
                  </a:lnTo>
                  <a:lnTo>
                    <a:pt x="287" y="149"/>
                  </a:lnTo>
                  <a:lnTo>
                    <a:pt x="287" y="146"/>
                  </a:lnTo>
                  <a:lnTo>
                    <a:pt x="287" y="138"/>
                  </a:lnTo>
                  <a:lnTo>
                    <a:pt x="285" y="130"/>
                  </a:lnTo>
                  <a:lnTo>
                    <a:pt x="283" y="124"/>
                  </a:lnTo>
                  <a:lnTo>
                    <a:pt x="281" y="117"/>
                  </a:lnTo>
                  <a:lnTo>
                    <a:pt x="278" y="111"/>
                  </a:lnTo>
                  <a:lnTo>
                    <a:pt x="273" y="104"/>
                  </a:lnTo>
                  <a:lnTo>
                    <a:pt x="269" y="99"/>
                  </a:lnTo>
                  <a:lnTo>
                    <a:pt x="265" y="93"/>
                  </a:lnTo>
                  <a:lnTo>
                    <a:pt x="259" y="88"/>
                  </a:lnTo>
                  <a:lnTo>
                    <a:pt x="254" y="83"/>
                  </a:lnTo>
                  <a:lnTo>
                    <a:pt x="247" y="80"/>
                  </a:lnTo>
                  <a:lnTo>
                    <a:pt x="241" y="77"/>
                  </a:lnTo>
                  <a:lnTo>
                    <a:pt x="234" y="75"/>
                  </a:lnTo>
                  <a:lnTo>
                    <a:pt x="226" y="72"/>
                  </a:lnTo>
                  <a:lnTo>
                    <a:pt x="219" y="71"/>
                  </a:lnTo>
                  <a:lnTo>
                    <a:pt x="211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9" name="그룹 127"/>
            <p:cNvGrpSpPr/>
            <p:nvPr/>
          </p:nvGrpSpPr>
          <p:grpSpPr>
            <a:xfrm>
              <a:off x="4017336" y="3538290"/>
              <a:ext cx="390314" cy="271522"/>
              <a:chOff x="4059238" y="6573838"/>
              <a:chExt cx="400050" cy="261938"/>
            </a:xfrm>
            <a:solidFill>
              <a:schemeClr val="bg1"/>
            </a:solidFill>
          </p:grpSpPr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4175125" y="6573838"/>
                <a:ext cx="284163" cy="261938"/>
              </a:xfrm>
              <a:custGeom>
                <a:avLst/>
                <a:gdLst/>
                <a:ahLst/>
                <a:cxnLst>
                  <a:cxn ang="0">
                    <a:pos x="170" y="184"/>
                  </a:cxn>
                  <a:cxn ang="0">
                    <a:pos x="170" y="203"/>
                  </a:cxn>
                  <a:cxn ang="0">
                    <a:pos x="187" y="206"/>
                  </a:cxn>
                  <a:cxn ang="0">
                    <a:pos x="194" y="194"/>
                  </a:cxn>
                  <a:cxn ang="0">
                    <a:pos x="180" y="180"/>
                  </a:cxn>
                  <a:cxn ang="0">
                    <a:pos x="186" y="163"/>
                  </a:cxn>
                  <a:cxn ang="0">
                    <a:pos x="193" y="63"/>
                  </a:cxn>
                  <a:cxn ang="0">
                    <a:pos x="187" y="55"/>
                  </a:cxn>
                  <a:cxn ang="0">
                    <a:pos x="173" y="55"/>
                  </a:cxn>
                  <a:cxn ang="0">
                    <a:pos x="170" y="153"/>
                  </a:cxn>
                  <a:cxn ang="0">
                    <a:pos x="175" y="163"/>
                  </a:cxn>
                  <a:cxn ang="0">
                    <a:pos x="343" y="77"/>
                  </a:cxn>
                  <a:cxn ang="0">
                    <a:pos x="306" y="38"/>
                  </a:cxn>
                  <a:cxn ang="0">
                    <a:pos x="266" y="16"/>
                  </a:cxn>
                  <a:cxn ang="0">
                    <a:pos x="205" y="1"/>
                  </a:cxn>
                  <a:cxn ang="0">
                    <a:pos x="143" y="2"/>
                  </a:cxn>
                  <a:cxn ang="0">
                    <a:pos x="66" y="28"/>
                  </a:cxn>
                  <a:cxn ang="0">
                    <a:pos x="23" y="66"/>
                  </a:cxn>
                  <a:cxn ang="0">
                    <a:pos x="1" y="115"/>
                  </a:cxn>
                  <a:cxn ang="0">
                    <a:pos x="6" y="165"/>
                  </a:cxn>
                  <a:cxn ang="0">
                    <a:pos x="28" y="199"/>
                  </a:cxn>
                  <a:cxn ang="0">
                    <a:pos x="84" y="239"/>
                  </a:cxn>
                  <a:cxn ang="0">
                    <a:pos x="147" y="257"/>
                  </a:cxn>
                  <a:cxn ang="0">
                    <a:pos x="162" y="276"/>
                  </a:cxn>
                  <a:cxn ang="0">
                    <a:pos x="215" y="314"/>
                  </a:cxn>
                  <a:cxn ang="0">
                    <a:pos x="256" y="329"/>
                  </a:cxn>
                  <a:cxn ang="0">
                    <a:pos x="268" y="319"/>
                  </a:cxn>
                  <a:cxn ang="0">
                    <a:pos x="265" y="306"/>
                  </a:cxn>
                  <a:cxn ang="0">
                    <a:pos x="247" y="276"/>
                  </a:cxn>
                  <a:cxn ang="0">
                    <a:pos x="263" y="242"/>
                  </a:cxn>
                  <a:cxn ang="0">
                    <a:pos x="312" y="215"/>
                  </a:cxn>
                  <a:cxn ang="0">
                    <a:pos x="342" y="182"/>
                  </a:cxn>
                  <a:cxn ang="0">
                    <a:pos x="358" y="140"/>
                  </a:cxn>
                  <a:cxn ang="0">
                    <a:pos x="349" y="89"/>
                  </a:cxn>
                  <a:cxn ang="0">
                    <a:pos x="325" y="172"/>
                  </a:cxn>
                  <a:cxn ang="0">
                    <a:pos x="278" y="212"/>
                  </a:cxn>
                  <a:cxn ang="0">
                    <a:pos x="222" y="233"/>
                  </a:cxn>
                  <a:cxn ang="0">
                    <a:pos x="215" y="249"/>
                  </a:cxn>
                  <a:cxn ang="0">
                    <a:pos x="223" y="278"/>
                  </a:cxn>
                  <a:cxn ang="0">
                    <a:pos x="225" y="298"/>
                  </a:cxn>
                  <a:cxn ang="0">
                    <a:pos x="181" y="264"/>
                  </a:cxn>
                  <a:cxn ang="0">
                    <a:pos x="170" y="251"/>
                  </a:cxn>
                  <a:cxn ang="0">
                    <a:pos x="166" y="245"/>
                  </a:cxn>
                  <a:cxn ang="0">
                    <a:pos x="163" y="240"/>
                  </a:cxn>
                  <a:cxn ang="0">
                    <a:pos x="124" y="229"/>
                  </a:cxn>
                  <a:cxn ang="0">
                    <a:pos x="64" y="204"/>
                  </a:cxn>
                  <a:cxn ang="0">
                    <a:pos x="32" y="172"/>
                  </a:cxn>
                  <a:cxn ang="0">
                    <a:pos x="18" y="137"/>
                  </a:cxn>
                  <a:cxn ang="0">
                    <a:pos x="25" y="96"/>
                  </a:cxn>
                  <a:cxn ang="0">
                    <a:pos x="46" y="66"/>
                  </a:cxn>
                  <a:cxn ang="0">
                    <a:pos x="87" y="37"/>
                  </a:cxn>
                  <a:cxn ang="0">
                    <a:pos x="154" y="20"/>
                  </a:cxn>
                  <a:cxn ang="0">
                    <a:pos x="212" y="21"/>
                  </a:cxn>
                  <a:cxn ang="0">
                    <a:pos x="282" y="44"/>
                  </a:cxn>
                  <a:cxn ang="0">
                    <a:pos x="320" y="77"/>
                  </a:cxn>
                  <a:cxn ang="0">
                    <a:pos x="338" y="116"/>
                  </a:cxn>
                  <a:cxn ang="0">
                    <a:pos x="335" y="152"/>
                  </a:cxn>
                </a:cxnLst>
                <a:rect l="0" t="0" r="r" b="b"/>
                <a:pathLst>
                  <a:path w="358" h="329">
                    <a:moveTo>
                      <a:pt x="180" y="180"/>
                    </a:moveTo>
                    <a:lnTo>
                      <a:pt x="180" y="180"/>
                    </a:lnTo>
                    <a:lnTo>
                      <a:pt x="175" y="181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67" y="188"/>
                    </a:lnTo>
                    <a:lnTo>
                      <a:pt x="166" y="194"/>
                    </a:lnTo>
                    <a:lnTo>
                      <a:pt x="166" y="194"/>
                    </a:lnTo>
                    <a:lnTo>
                      <a:pt x="167" y="198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75" y="206"/>
                    </a:lnTo>
                    <a:lnTo>
                      <a:pt x="181" y="207"/>
                    </a:lnTo>
                    <a:lnTo>
                      <a:pt x="181" y="207"/>
                    </a:lnTo>
                    <a:lnTo>
                      <a:pt x="187" y="206"/>
                    </a:lnTo>
                    <a:lnTo>
                      <a:pt x="191" y="203"/>
                    </a:lnTo>
                    <a:lnTo>
                      <a:pt x="191" y="203"/>
                    </a:lnTo>
                    <a:lnTo>
                      <a:pt x="194" y="198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88"/>
                    </a:lnTo>
                    <a:lnTo>
                      <a:pt x="191" y="184"/>
                    </a:lnTo>
                    <a:lnTo>
                      <a:pt x="191" y="184"/>
                    </a:lnTo>
                    <a:lnTo>
                      <a:pt x="186" y="181"/>
                    </a:lnTo>
                    <a:lnTo>
                      <a:pt x="180" y="180"/>
                    </a:lnTo>
                    <a:lnTo>
                      <a:pt x="180" y="180"/>
                    </a:lnTo>
                    <a:close/>
                    <a:moveTo>
                      <a:pt x="180" y="164"/>
                    </a:moveTo>
                    <a:lnTo>
                      <a:pt x="180" y="164"/>
                    </a:lnTo>
                    <a:lnTo>
                      <a:pt x="184" y="164"/>
                    </a:lnTo>
                    <a:lnTo>
                      <a:pt x="186" y="163"/>
                    </a:lnTo>
                    <a:lnTo>
                      <a:pt x="188" y="161"/>
                    </a:lnTo>
                    <a:lnTo>
                      <a:pt x="189" y="159"/>
                    </a:lnTo>
                    <a:lnTo>
                      <a:pt x="190" y="155"/>
                    </a:lnTo>
                    <a:lnTo>
                      <a:pt x="190" y="153"/>
                    </a:lnTo>
                    <a:lnTo>
                      <a:pt x="193" y="63"/>
                    </a:lnTo>
                    <a:lnTo>
                      <a:pt x="193" y="63"/>
                    </a:lnTo>
                    <a:lnTo>
                      <a:pt x="192" y="62"/>
                    </a:lnTo>
                    <a:lnTo>
                      <a:pt x="191" y="59"/>
                    </a:lnTo>
                    <a:lnTo>
                      <a:pt x="189" y="57"/>
                    </a:lnTo>
                    <a:lnTo>
                      <a:pt x="187" y="55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76" y="54"/>
                    </a:lnTo>
                    <a:lnTo>
                      <a:pt x="173" y="55"/>
                    </a:lnTo>
                    <a:lnTo>
                      <a:pt x="170" y="57"/>
                    </a:lnTo>
                    <a:lnTo>
                      <a:pt x="169" y="59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5"/>
                    </a:lnTo>
                    <a:lnTo>
                      <a:pt x="171" y="159"/>
                    </a:lnTo>
                    <a:lnTo>
                      <a:pt x="173" y="161"/>
                    </a:lnTo>
                    <a:lnTo>
                      <a:pt x="175" y="163"/>
                    </a:lnTo>
                    <a:lnTo>
                      <a:pt x="177" y="164"/>
                    </a:lnTo>
                    <a:lnTo>
                      <a:pt x="180" y="164"/>
                    </a:lnTo>
                    <a:lnTo>
                      <a:pt x="180" y="164"/>
                    </a:lnTo>
                    <a:close/>
                    <a:moveTo>
                      <a:pt x="343" y="77"/>
                    </a:moveTo>
                    <a:lnTo>
                      <a:pt x="343" y="77"/>
                    </a:lnTo>
                    <a:lnTo>
                      <a:pt x="337" y="68"/>
                    </a:lnTo>
                    <a:lnTo>
                      <a:pt x="330" y="60"/>
                    </a:lnTo>
                    <a:lnTo>
                      <a:pt x="324" y="53"/>
                    </a:lnTo>
                    <a:lnTo>
                      <a:pt x="315" y="45"/>
                    </a:lnTo>
                    <a:lnTo>
                      <a:pt x="306" y="38"/>
                    </a:lnTo>
                    <a:lnTo>
                      <a:pt x="297" y="32"/>
                    </a:lnTo>
                    <a:lnTo>
                      <a:pt x="288" y="26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66" y="16"/>
                    </a:lnTo>
                    <a:lnTo>
                      <a:pt x="255" y="12"/>
                    </a:lnTo>
                    <a:lnTo>
                      <a:pt x="243" y="9"/>
                    </a:lnTo>
                    <a:lnTo>
                      <a:pt x="231" y="5"/>
                    </a:lnTo>
                    <a:lnTo>
                      <a:pt x="219" y="3"/>
                    </a:lnTo>
                    <a:lnTo>
                      <a:pt x="205" y="1"/>
                    </a:lnTo>
                    <a:lnTo>
                      <a:pt x="192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61" y="1"/>
                    </a:lnTo>
                    <a:lnTo>
                      <a:pt x="143" y="2"/>
                    </a:lnTo>
                    <a:lnTo>
                      <a:pt x="127" y="5"/>
                    </a:lnTo>
                    <a:lnTo>
                      <a:pt x="110" y="10"/>
                    </a:lnTo>
                    <a:lnTo>
                      <a:pt x="95" y="15"/>
                    </a:lnTo>
                    <a:lnTo>
                      <a:pt x="81" y="21"/>
                    </a:lnTo>
                    <a:lnTo>
                      <a:pt x="66" y="28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42" y="45"/>
                    </a:lnTo>
                    <a:lnTo>
                      <a:pt x="31" y="55"/>
                    </a:lnTo>
                    <a:lnTo>
                      <a:pt x="23" y="66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8" y="89"/>
                    </a:lnTo>
                    <a:lnTo>
                      <a:pt x="3" y="102"/>
                    </a:lnTo>
                    <a:lnTo>
                      <a:pt x="1" y="11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" y="141"/>
                    </a:lnTo>
                    <a:lnTo>
                      <a:pt x="3" y="153"/>
                    </a:lnTo>
                    <a:lnTo>
                      <a:pt x="6" y="165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6" y="184"/>
                    </a:lnTo>
                    <a:lnTo>
                      <a:pt x="21" y="192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50" y="218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84" y="239"/>
                    </a:lnTo>
                    <a:lnTo>
                      <a:pt x="104" y="245"/>
                    </a:lnTo>
                    <a:lnTo>
                      <a:pt x="123" y="251"/>
                    </a:lnTo>
                    <a:lnTo>
                      <a:pt x="145" y="255"/>
                    </a:lnTo>
                    <a:lnTo>
                      <a:pt x="145" y="255"/>
                    </a:lnTo>
                    <a:lnTo>
                      <a:pt x="147" y="257"/>
                    </a:lnTo>
                    <a:lnTo>
                      <a:pt x="147" y="258"/>
                    </a:lnTo>
                    <a:lnTo>
                      <a:pt x="147" y="258"/>
                    </a:lnTo>
                    <a:lnTo>
                      <a:pt x="147" y="258"/>
                    </a:lnTo>
                    <a:lnTo>
                      <a:pt x="154" y="267"/>
                    </a:lnTo>
                    <a:lnTo>
                      <a:pt x="162" y="276"/>
                    </a:lnTo>
                    <a:lnTo>
                      <a:pt x="173" y="286"/>
                    </a:lnTo>
                    <a:lnTo>
                      <a:pt x="173" y="286"/>
                    </a:lnTo>
                    <a:lnTo>
                      <a:pt x="188" y="298"/>
                    </a:lnTo>
                    <a:lnTo>
                      <a:pt x="205" y="309"/>
                    </a:lnTo>
                    <a:lnTo>
                      <a:pt x="215" y="314"/>
                    </a:lnTo>
                    <a:lnTo>
                      <a:pt x="226" y="320"/>
                    </a:lnTo>
                    <a:lnTo>
                      <a:pt x="238" y="324"/>
                    </a:lnTo>
                    <a:lnTo>
                      <a:pt x="251" y="329"/>
                    </a:lnTo>
                    <a:lnTo>
                      <a:pt x="251" y="329"/>
                    </a:lnTo>
                    <a:lnTo>
                      <a:pt x="256" y="329"/>
                    </a:lnTo>
                    <a:lnTo>
                      <a:pt x="260" y="327"/>
                    </a:lnTo>
                    <a:lnTo>
                      <a:pt x="263" y="326"/>
                    </a:lnTo>
                    <a:lnTo>
                      <a:pt x="267" y="323"/>
                    </a:lnTo>
                    <a:lnTo>
                      <a:pt x="267" y="323"/>
                    </a:lnTo>
                    <a:lnTo>
                      <a:pt x="268" y="319"/>
                    </a:lnTo>
                    <a:lnTo>
                      <a:pt x="269" y="314"/>
                    </a:lnTo>
                    <a:lnTo>
                      <a:pt x="268" y="311"/>
                    </a:lnTo>
                    <a:lnTo>
                      <a:pt x="266" y="307"/>
                    </a:lnTo>
                    <a:lnTo>
                      <a:pt x="266" y="307"/>
                    </a:lnTo>
                    <a:lnTo>
                      <a:pt x="265" y="306"/>
                    </a:lnTo>
                    <a:lnTo>
                      <a:pt x="265" y="306"/>
                    </a:lnTo>
                    <a:lnTo>
                      <a:pt x="258" y="298"/>
                    </a:lnTo>
                    <a:lnTo>
                      <a:pt x="250" y="284"/>
                    </a:lnTo>
                    <a:lnTo>
                      <a:pt x="250" y="284"/>
                    </a:lnTo>
                    <a:lnTo>
                      <a:pt x="247" y="276"/>
                    </a:lnTo>
                    <a:lnTo>
                      <a:pt x="244" y="267"/>
                    </a:lnTo>
                    <a:lnTo>
                      <a:pt x="242" y="258"/>
                    </a:lnTo>
                    <a:lnTo>
                      <a:pt x="240" y="250"/>
                    </a:lnTo>
                    <a:lnTo>
                      <a:pt x="240" y="250"/>
                    </a:lnTo>
                    <a:lnTo>
                      <a:pt x="263" y="242"/>
                    </a:lnTo>
                    <a:lnTo>
                      <a:pt x="274" y="238"/>
                    </a:lnTo>
                    <a:lnTo>
                      <a:pt x="284" y="233"/>
                    </a:lnTo>
                    <a:lnTo>
                      <a:pt x="294" y="228"/>
                    </a:lnTo>
                    <a:lnTo>
                      <a:pt x="303" y="221"/>
                    </a:lnTo>
                    <a:lnTo>
                      <a:pt x="312" y="215"/>
                    </a:lnTo>
                    <a:lnTo>
                      <a:pt x="320" y="208"/>
                    </a:lnTo>
                    <a:lnTo>
                      <a:pt x="320" y="208"/>
                    </a:lnTo>
                    <a:lnTo>
                      <a:pt x="328" y="199"/>
                    </a:lnTo>
                    <a:lnTo>
                      <a:pt x="336" y="191"/>
                    </a:lnTo>
                    <a:lnTo>
                      <a:pt x="342" y="182"/>
                    </a:lnTo>
                    <a:lnTo>
                      <a:pt x="348" y="172"/>
                    </a:lnTo>
                    <a:lnTo>
                      <a:pt x="348" y="172"/>
                    </a:lnTo>
                    <a:lnTo>
                      <a:pt x="352" y="162"/>
                    </a:lnTo>
                    <a:lnTo>
                      <a:pt x="355" y="151"/>
                    </a:lnTo>
                    <a:lnTo>
                      <a:pt x="358" y="140"/>
                    </a:lnTo>
                    <a:lnTo>
                      <a:pt x="358" y="129"/>
                    </a:lnTo>
                    <a:lnTo>
                      <a:pt x="358" y="129"/>
                    </a:lnTo>
                    <a:lnTo>
                      <a:pt x="357" y="115"/>
                    </a:lnTo>
                    <a:lnTo>
                      <a:pt x="354" y="102"/>
                    </a:lnTo>
                    <a:lnTo>
                      <a:pt x="349" y="89"/>
                    </a:lnTo>
                    <a:lnTo>
                      <a:pt x="343" y="77"/>
                    </a:lnTo>
                    <a:lnTo>
                      <a:pt x="343" y="77"/>
                    </a:lnTo>
                    <a:close/>
                    <a:moveTo>
                      <a:pt x="331" y="160"/>
                    </a:moveTo>
                    <a:lnTo>
                      <a:pt x="331" y="160"/>
                    </a:lnTo>
                    <a:lnTo>
                      <a:pt x="325" y="172"/>
                    </a:lnTo>
                    <a:lnTo>
                      <a:pt x="315" y="184"/>
                    </a:lnTo>
                    <a:lnTo>
                      <a:pt x="305" y="194"/>
                    </a:lnTo>
                    <a:lnTo>
                      <a:pt x="292" y="204"/>
                    </a:lnTo>
                    <a:lnTo>
                      <a:pt x="292" y="204"/>
                    </a:lnTo>
                    <a:lnTo>
                      <a:pt x="278" y="212"/>
                    </a:lnTo>
                    <a:lnTo>
                      <a:pt x="261" y="220"/>
                    </a:lnTo>
                    <a:lnTo>
                      <a:pt x="245" y="226"/>
                    </a:lnTo>
                    <a:lnTo>
                      <a:pt x="226" y="231"/>
                    </a:lnTo>
                    <a:lnTo>
                      <a:pt x="226" y="231"/>
                    </a:lnTo>
                    <a:lnTo>
                      <a:pt x="222" y="233"/>
                    </a:lnTo>
                    <a:lnTo>
                      <a:pt x="217" y="237"/>
                    </a:lnTo>
                    <a:lnTo>
                      <a:pt x="215" y="241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215" y="249"/>
                    </a:lnTo>
                    <a:lnTo>
                      <a:pt x="215" y="249"/>
                    </a:lnTo>
                    <a:lnTo>
                      <a:pt x="216" y="255"/>
                    </a:lnTo>
                    <a:lnTo>
                      <a:pt x="217" y="263"/>
                    </a:lnTo>
                    <a:lnTo>
                      <a:pt x="220" y="270"/>
                    </a:lnTo>
                    <a:lnTo>
                      <a:pt x="223" y="278"/>
                    </a:lnTo>
                    <a:lnTo>
                      <a:pt x="230" y="292"/>
                    </a:lnTo>
                    <a:lnTo>
                      <a:pt x="238" y="303"/>
                    </a:lnTo>
                    <a:lnTo>
                      <a:pt x="238" y="303"/>
                    </a:lnTo>
                    <a:lnTo>
                      <a:pt x="232" y="301"/>
                    </a:lnTo>
                    <a:lnTo>
                      <a:pt x="225" y="298"/>
                    </a:lnTo>
                    <a:lnTo>
                      <a:pt x="212" y="289"/>
                    </a:lnTo>
                    <a:lnTo>
                      <a:pt x="200" y="280"/>
                    </a:lnTo>
                    <a:lnTo>
                      <a:pt x="191" y="274"/>
                    </a:lnTo>
                    <a:lnTo>
                      <a:pt x="191" y="274"/>
                    </a:lnTo>
                    <a:lnTo>
                      <a:pt x="181" y="264"/>
                    </a:lnTo>
                    <a:lnTo>
                      <a:pt x="175" y="256"/>
                    </a:lnTo>
                    <a:lnTo>
                      <a:pt x="175" y="256"/>
                    </a:lnTo>
                    <a:lnTo>
                      <a:pt x="170" y="252"/>
                    </a:lnTo>
                    <a:lnTo>
                      <a:pt x="170" y="251"/>
                    </a:lnTo>
                    <a:lnTo>
                      <a:pt x="170" y="251"/>
                    </a:lnTo>
                    <a:lnTo>
                      <a:pt x="170" y="251"/>
                    </a:lnTo>
                    <a:lnTo>
                      <a:pt x="168" y="249"/>
                    </a:lnTo>
                    <a:lnTo>
                      <a:pt x="168" y="249"/>
                    </a:lnTo>
                    <a:lnTo>
                      <a:pt x="166" y="245"/>
                    </a:lnTo>
                    <a:lnTo>
                      <a:pt x="166" y="245"/>
                    </a:lnTo>
                    <a:lnTo>
                      <a:pt x="164" y="242"/>
                    </a:lnTo>
                    <a:lnTo>
                      <a:pt x="163" y="242"/>
                    </a:lnTo>
                    <a:lnTo>
                      <a:pt x="163" y="242"/>
                    </a:lnTo>
                    <a:lnTo>
                      <a:pt x="163" y="240"/>
                    </a:lnTo>
                    <a:lnTo>
                      <a:pt x="163" y="240"/>
                    </a:lnTo>
                    <a:lnTo>
                      <a:pt x="158" y="237"/>
                    </a:lnTo>
                    <a:lnTo>
                      <a:pt x="153" y="234"/>
                    </a:lnTo>
                    <a:lnTo>
                      <a:pt x="153" y="234"/>
                    </a:lnTo>
                    <a:lnTo>
                      <a:pt x="139" y="232"/>
                    </a:lnTo>
                    <a:lnTo>
                      <a:pt x="124" y="229"/>
                    </a:lnTo>
                    <a:lnTo>
                      <a:pt x="111" y="226"/>
                    </a:lnTo>
                    <a:lnTo>
                      <a:pt x="98" y="221"/>
                    </a:lnTo>
                    <a:lnTo>
                      <a:pt x="86" y="216"/>
                    </a:lnTo>
                    <a:lnTo>
                      <a:pt x="75" y="210"/>
                    </a:lnTo>
                    <a:lnTo>
                      <a:pt x="64" y="204"/>
                    </a:lnTo>
                    <a:lnTo>
                      <a:pt x="55" y="196"/>
                    </a:lnTo>
                    <a:lnTo>
                      <a:pt x="55" y="196"/>
                    </a:lnTo>
                    <a:lnTo>
                      <a:pt x="47" y="188"/>
                    </a:lnTo>
                    <a:lnTo>
                      <a:pt x="39" y="181"/>
                    </a:lnTo>
                    <a:lnTo>
                      <a:pt x="32" y="172"/>
                    </a:lnTo>
                    <a:lnTo>
                      <a:pt x="28" y="164"/>
                    </a:lnTo>
                    <a:lnTo>
                      <a:pt x="28" y="164"/>
                    </a:lnTo>
                    <a:lnTo>
                      <a:pt x="24" y="154"/>
                    </a:lnTo>
                    <a:lnTo>
                      <a:pt x="20" y="146"/>
                    </a:lnTo>
                    <a:lnTo>
                      <a:pt x="18" y="137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19" y="116"/>
                    </a:lnTo>
                    <a:lnTo>
                      <a:pt x="21" y="106"/>
                    </a:lnTo>
                    <a:lnTo>
                      <a:pt x="25" y="9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5" y="79"/>
                    </a:lnTo>
                    <a:lnTo>
                      <a:pt x="40" y="72"/>
                    </a:lnTo>
                    <a:lnTo>
                      <a:pt x="46" y="66"/>
                    </a:lnTo>
                    <a:lnTo>
                      <a:pt x="53" y="59"/>
                    </a:lnTo>
                    <a:lnTo>
                      <a:pt x="61" y="54"/>
                    </a:lnTo>
                    <a:lnTo>
                      <a:pt x="69" y="48"/>
                    </a:lnTo>
                    <a:lnTo>
                      <a:pt x="77" y="43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107" y="30"/>
                    </a:lnTo>
                    <a:lnTo>
                      <a:pt x="130" y="23"/>
                    </a:lnTo>
                    <a:lnTo>
                      <a:pt x="142" y="21"/>
                    </a:lnTo>
                    <a:lnTo>
                      <a:pt x="154" y="20"/>
                    </a:lnTo>
                    <a:lnTo>
                      <a:pt x="166" y="19"/>
                    </a:lnTo>
                    <a:lnTo>
                      <a:pt x="178" y="17"/>
                    </a:lnTo>
                    <a:lnTo>
                      <a:pt x="178" y="17"/>
                    </a:lnTo>
                    <a:lnTo>
                      <a:pt x="196" y="19"/>
                    </a:lnTo>
                    <a:lnTo>
                      <a:pt x="212" y="21"/>
                    </a:lnTo>
                    <a:lnTo>
                      <a:pt x="227" y="23"/>
                    </a:lnTo>
                    <a:lnTo>
                      <a:pt x="243" y="27"/>
                    </a:lnTo>
                    <a:lnTo>
                      <a:pt x="257" y="32"/>
                    </a:lnTo>
                    <a:lnTo>
                      <a:pt x="270" y="37"/>
                    </a:lnTo>
                    <a:lnTo>
                      <a:pt x="282" y="44"/>
                    </a:lnTo>
                    <a:lnTo>
                      <a:pt x="294" y="51"/>
                    </a:lnTo>
                    <a:lnTo>
                      <a:pt x="294" y="51"/>
                    </a:lnTo>
                    <a:lnTo>
                      <a:pt x="304" y="59"/>
                    </a:lnTo>
                    <a:lnTo>
                      <a:pt x="313" y="68"/>
                    </a:lnTo>
                    <a:lnTo>
                      <a:pt x="320" y="77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32" y="96"/>
                    </a:lnTo>
                    <a:lnTo>
                      <a:pt x="336" y="106"/>
                    </a:lnTo>
                    <a:lnTo>
                      <a:pt x="338" y="116"/>
                    </a:lnTo>
                    <a:lnTo>
                      <a:pt x="339" y="127"/>
                    </a:lnTo>
                    <a:lnTo>
                      <a:pt x="339" y="127"/>
                    </a:lnTo>
                    <a:lnTo>
                      <a:pt x="339" y="136"/>
                    </a:lnTo>
                    <a:lnTo>
                      <a:pt x="337" y="145"/>
                    </a:lnTo>
                    <a:lnTo>
                      <a:pt x="335" y="152"/>
                    </a:lnTo>
                    <a:lnTo>
                      <a:pt x="331" y="160"/>
                    </a:lnTo>
                    <a:lnTo>
                      <a:pt x="331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4059238" y="6597650"/>
                <a:ext cx="163513" cy="209550"/>
              </a:xfrm>
              <a:custGeom>
                <a:avLst/>
                <a:gdLst/>
                <a:ahLst/>
                <a:cxnLst>
                  <a:cxn ang="0">
                    <a:pos x="164" y="189"/>
                  </a:cxn>
                  <a:cxn ang="0">
                    <a:pos x="157" y="193"/>
                  </a:cxn>
                  <a:cxn ang="0">
                    <a:pos x="153" y="198"/>
                  </a:cxn>
                  <a:cxn ang="0">
                    <a:pos x="150" y="202"/>
                  </a:cxn>
                  <a:cxn ang="0">
                    <a:pos x="147" y="206"/>
                  </a:cxn>
                  <a:cxn ang="0">
                    <a:pos x="134" y="219"/>
                  </a:cxn>
                  <a:cxn ang="0">
                    <a:pos x="95" y="245"/>
                  </a:cxn>
                  <a:cxn ang="0">
                    <a:pos x="112" y="212"/>
                  </a:cxn>
                  <a:cxn ang="0">
                    <a:pos x="114" y="198"/>
                  </a:cxn>
                  <a:cxn ang="0">
                    <a:pos x="108" y="188"/>
                  </a:cxn>
                  <a:cxn ang="0">
                    <a:pos x="76" y="177"/>
                  </a:cxn>
                  <a:cxn ang="0">
                    <a:pos x="40" y="156"/>
                  </a:cxn>
                  <a:cxn ang="0">
                    <a:pos x="20" y="130"/>
                  </a:cxn>
                  <a:cxn ang="0">
                    <a:pos x="13" y="102"/>
                  </a:cxn>
                  <a:cxn ang="0">
                    <a:pos x="19" y="78"/>
                  </a:cxn>
                  <a:cxn ang="0">
                    <a:pos x="34" y="55"/>
                  </a:cxn>
                  <a:cxn ang="0">
                    <a:pos x="59" y="37"/>
                  </a:cxn>
                  <a:cxn ang="0">
                    <a:pos x="104" y="19"/>
                  </a:cxn>
                  <a:cxn ang="0">
                    <a:pos x="143" y="15"/>
                  </a:cxn>
                  <a:cxn ang="0">
                    <a:pos x="198" y="8"/>
                  </a:cxn>
                  <a:cxn ang="0">
                    <a:pos x="158" y="2"/>
                  </a:cxn>
                  <a:cxn ang="0">
                    <a:pos x="102" y="5"/>
                  </a:cxn>
                  <a:cxn ang="0">
                    <a:pos x="48" y="27"/>
                  </a:cxn>
                  <a:cxn ang="0">
                    <a:pos x="16" y="55"/>
                  </a:cxn>
                  <a:cxn ang="0">
                    <a:pos x="3" y="83"/>
                  </a:cxn>
                  <a:cxn ang="0">
                    <a:pos x="0" y="113"/>
                  </a:cxn>
                  <a:cxn ang="0">
                    <a:pos x="8" y="138"/>
                  </a:cxn>
                  <a:cxn ang="0">
                    <a:pos x="30" y="167"/>
                  </a:cxn>
                  <a:cxn ang="0">
                    <a:pos x="76" y="195"/>
                  </a:cxn>
                  <a:cxn ang="0">
                    <a:pos x="91" y="215"/>
                  </a:cxn>
                  <a:cxn ang="0">
                    <a:pos x="74" y="246"/>
                  </a:cxn>
                  <a:cxn ang="0">
                    <a:pos x="72" y="250"/>
                  </a:cxn>
                  <a:cxn ang="0">
                    <a:pos x="73" y="259"/>
                  </a:cxn>
                  <a:cxn ang="0">
                    <a:pos x="84" y="264"/>
                  </a:cxn>
                  <a:cxn ang="0">
                    <a:pos x="122" y="248"/>
                  </a:cxn>
                  <a:cxn ang="0">
                    <a:pos x="157" y="222"/>
                  </a:cxn>
                  <a:cxn ang="0">
                    <a:pos x="169" y="207"/>
                  </a:cxn>
                  <a:cxn ang="0">
                    <a:pos x="188" y="202"/>
                  </a:cxn>
                  <a:cxn ang="0">
                    <a:pos x="187" y="184"/>
                  </a:cxn>
                  <a:cxn ang="0">
                    <a:pos x="51" y="101"/>
                  </a:cxn>
                  <a:cxn ang="0">
                    <a:pos x="59" y="107"/>
                  </a:cxn>
                  <a:cxn ang="0">
                    <a:pos x="69" y="98"/>
                  </a:cxn>
                  <a:cxn ang="0">
                    <a:pos x="63" y="89"/>
                  </a:cxn>
                  <a:cxn ang="0">
                    <a:pos x="54" y="91"/>
                  </a:cxn>
                  <a:cxn ang="0">
                    <a:pos x="82" y="98"/>
                  </a:cxn>
                  <a:cxn ang="0">
                    <a:pos x="88" y="106"/>
                  </a:cxn>
                  <a:cxn ang="0">
                    <a:pos x="97" y="103"/>
                  </a:cxn>
                  <a:cxn ang="0">
                    <a:pos x="100" y="94"/>
                  </a:cxn>
                  <a:cxn ang="0">
                    <a:pos x="91" y="88"/>
                  </a:cxn>
                  <a:cxn ang="0">
                    <a:pos x="82" y="98"/>
                  </a:cxn>
                  <a:cxn ang="0">
                    <a:pos x="115" y="101"/>
                  </a:cxn>
                  <a:cxn ang="0">
                    <a:pos x="123" y="107"/>
                  </a:cxn>
                  <a:cxn ang="0">
                    <a:pos x="132" y="98"/>
                  </a:cxn>
                  <a:cxn ang="0">
                    <a:pos x="127" y="89"/>
                  </a:cxn>
                  <a:cxn ang="0">
                    <a:pos x="116" y="91"/>
                  </a:cxn>
                </a:cxnLst>
                <a:rect l="0" t="0" r="r" b="b"/>
                <a:pathLst>
                  <a:path w="205" h="264">
                    <a:moveTo>
                      <a:pt x="187" y="184"/>
                    </a:moveTo>
                    <a:lnTo>
                      <a:pt x="187" y="184"/>
                    </a:lnTo>
                    <a:lnTo>
                      <a:pt x="176" y="187"/>
                    </a:lnTo>
                    <a:lnTo>
                      <a:pt x="164" y="189"/>
                    </a:lnTo>
                    <a:lnTo>
                      <a:pt x="164" y="189"/>
                    </a:lnTo>
                    <a:lnTo>
                      <a:pt x="160" y="190"/>
                    </a:lnTo>
                    <a:lnTo>
                      <a:pt x="157" y="193"/>
                    </a:lnTo>
                    <a:lnTo>
                      <a:pt x="157" y="193"/>
                    </a:lnTo>
                    <a:lnTo>
                      <a:pt x="155" y="194"/>
                    </a:lnTo>
                    <a:lnTo>
                      <a:pt x="155" y="194"/>
                    </a:lnTo>
                    <a:lnTo>
                      <a:pt x="155" y="194"/>
                    </a:lnTo>
                    <a:lnTo>
                      <a:pt x="153" y="198"/>
                    </a:lnTo>
                    <a:lnTo>
                      <a:pt x="153" y="198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0" y="202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47" y="206"/>
                    </a:lnTo>
                    <a:lnTo>
                      <a:pt x="147" y="206"/>
                    </a:lnTo>
                    <a:lnTo>
                      <a:pt x="141" y="213"/>
                    </a:lnTo>
                    <a:lnTo>
                      <a:pt x="134" y="219"/>
                    </a:lnTo>
                    <a:lnTo>
                      <a:pt x="134" y="219"/>
                    </a:lnTo>
                    <a:lnTo>
                      <a:pt x="126" y="226"/>
                    </a:lnTo>
                    <a:lnTo>
                      <a:pt x="116" y="233"/>
                    </a:lnTo>
                    <a:lnTo>
                      <a:pt x="106" y="239"/>
                    </a:lnTo>
                    <a:lnTo>
                      <a:pt x="95" y="245"/>
                    </a:lnTo>
                    <a:lnTo>
                      <a:pt x="95" y="245"/>
                    </a:lnTo>
                    <a:lnTo>
                      <a:pt x="102" y="235"/>
                    </a:lnTo>
                    <a:lnTo>
                      <a:pt x="107" y="224"/>
                    </a:lnTo>
                    <a:lnTo>
                      <a:pt x="112" y="212"/>
                    </a:lnTo>
                    <a:lnTo>
                      <a:pt x="113" y="205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3" y="194"/>
                    </a:lnTo>
                    <a:lnTo>
                      <a:pt x="112" y="190"/>
                    </a:lnTo>
                    <a:lnTo>
                      <a:pt x="108" y="188"/>
                    </a:lnTo>
                    <a:lnTo>
                      <a:pt x="105" y="186"/>
                    </a:lnTo>
                    <a:lnTo>
                      <a:pt x="105" y="186"/>
                    </a:lnTo>
                    <a:lnTo>
                      <a:pt x="90" y="182"/>
                    </a:lnTo>
                    <a:lnTo>
                      <a:pt x="76" y="177"/>
                    </a:lnTo>
                    <a:lnTo>
                      <a:pt x="62" y="171"/>
                    </a:lnTo>
                    <a:lnTo>
                      <a:pt x="51" y="164"/>
                    </a:lnTo>
                    <a:lnTo>
                      <a:pt x="51" y="164"/>
                    </a:lnTo>
                    <a:lnTo>
                      <a:pt x="40" y="156"/>
                    </a:lnTo>
                    <a:lnTo>
                      <a:pt x="32" y="148"/>
                    </a:lnTo>
                    <a:lnTo>
                      <a:pt x="25" y="138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23"/>
                    </a:lnTo>
                    <a:lnTo>
                      <a:pt x="14" y="117"/>
                    </a:lnTo>
                    <a:lnTo>
                      <a:pt x="13" y="110"/>
                    </a:lnTo>
                    <a:lnTo>
                      <a:pt x="13" y="102"/>
                    </a:lnTo>
                    <a:lnTo>
                      <a:pt x="13" y="102"/>
                    </a:lnTo>
                    <a:lnTo>
                      <a:pt x="13" y="94"/>
                    </a:lnTo>
                    <a:lnTo>
                      <a:pt x="15" y="86"/>
                    </a:lnTo>
                    <a:lnTo>
                      <a:pt x="19" y="78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7" y="63"/>
                    </a:lnTo>
                    <a:lnTo>
                      <a:pt x="34" y="55"/>
                    </a:lnTo>
                    <a:lnTo>
                      <a:pt x="42" y="49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59" y="37"/>
                    </a:lnTo>
                    <a:lnTo>
                      <a:pt x="69" y="31"/>
                    </a:lnTo>
                    <a:lnTo>
                      <a:pt x="80" y="27"/>
                    </a:lnTo>
                    <a:lnTo>
                      <a:pt x="91" y="22"/>
                    </a:lnTo>
                    <a:lnTo>
                      <a:pt x="104" y="19"/>
                    </a:lnTo>
                    <a:lnTo>
                      <a:pt x="116" y="17"/>
                    </a:lnTo>
                    <a:lnTo>
                      <a:pt x="129" y="16"/>
                    </a:lnTo>
                    <a:lnTo>
                      <a:pt x="143" y="15"/>
                    </a:lnTo>
                    <a:lnTo>
                      <a:pt x="143" y="15"/>
                    </a:lnTo>
                    <a:lnTo>
                      <a:pt x="164" y="17"/>
                    </a:lnTo>
                    <a:lnTo>
                      <a:pt x="184" y="20"/>
                    </a:lnTo>
                    <a:lnTo>
                      <a:pt x="184" y="20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185" y="5"/>
                    </a:lnTo>
                    <a:lnTo>
                      <a:pt x="172" y="3"/>
                    </a:lnTo>
                    <a:lnTo>
                      <a:pt x="158" y="2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2" y="3"/>
                    </a:lnTo>
                    <a:lnTo>
                      <a:pt x="102" y="5"/>
                    </a:lnTo>
                    <a:lnTo>
                      <a:pt x="82" y="10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48" y="27"/>
                    </a:lnTo>
                    <a:lnTo>
                      <a:pt x="34" y="37"/>
                    </a:lnTo>
                    <a:lnTo>
                      <a:pt x="27" y="43"/>
                    </a:lnTo>
                    <a:lnTo>
                      <a:pt x="22" y="49"/>
                    </a:lnTo>
                    <a:lnTo>
                      <a:pt x="16" y="55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7" y="73"/>
                    </a:lnTo>
                    <a:lnTo>
                      <a:pt x="3" y="83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22"/>
                    </a:lnTo>
                    <a:lnTo>
                      <a:pt x="4" y="131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12" y="146"/>
                    </a:lnTo>
                    <a:lnTo>
                      <a:pt x="17" y="154"/>
                    </a:lnTo>
                    <a:lnTo>
                      <a:pt x="23" y="160"/>
                    </a:lnTo>
                    <a:lnTo>
                      <a:pt x="30" y="167"/>
                    </a:lnTo>
                    <a:lnTo>
                      <a:pt x="30" y="167"/>
                    </a:lnTo>
                    <a:lnTo>
                      <a:pt x="44" y="178"/>
                    </a:lnTo>
                    <a:lnTo>
                      <a:pt x="59" y="188"/>
                    </a:lnTo>
                    <a:lnTo>
                      <a:pt x="76" y="195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93" y="209"/>
                    </a:lnTo>
                    <a:lnTo>
                      <a:pt x="91" y="215"/>
                    </a:lnTo>
                    <a:lnTo>
                      <a:pt x="86" y="228"/>
                    </a:lnTo>
                    <a:lnTo>
                      <a:pt x="86" y="228"/>
                    </a:lnTo>
                    <a:lnTo>
                      <a:pt x="80" y="23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74" y="247"/>
                    </a:lnTo>
                    <a:lnTo>
                      <a:pt x="74" y="247"/>
                    </a:lnTo>
                    <a:lnTo>
                      <a:pt x="72" y="250"/>
                    </a:lnTo>
                    <a:lnTo>
                      <a:pt x="71" y="253"/>
                    </a:lnTo>
                    <a:lnTo>
                      <a:pt x="71" y="257"/>
                    </a:lnTo>
                    <a:lnTo>
                      <a:pt x="73" y="259"/>
                    </a:lnTo>
                    <a:lnTo>
                      <a:pt x="73" y="259"/>
                    </a:lnTo>
                    <a:lnTo>
                      <a:pt x="76" y="262"/>
                    </a:lnTo>
                    <a:lnTo>
                      <a:pt x="78" y="263"/>
                    </a:lnTo>
                    <a:lnTo>
                      <a:pt x="81" y="264"/>
                    </a:lnTo>
                    <a:lnTo>
                      <a:pt x="84" y="264"/>
                    </a:lnTo>
                    <a:lnTo>
                      <a:pt x="84" y="264"/>
                    </a:lnTo>
                    <a:lnTo>
                      <a:pt x="95" y="260"/>
                    </a:lnTo>
                    <a:lnTo>
                      <a:pt x="105" y="257"/>
                    </a:lnTo>
                    <a:lnTo>
                      <a:pt x="122" y="248"/>
                    </a:lnTo>
                    <a:lnTo>
                      <a:pt x="136" y="239"/>
                    </a:lnTo>
                    <a:lnTo>
                      <a:pt x="148" y="230"/>
                    </a:lnTo>
                    <a:lnTo>
                      <a:pt x="148" y="230"/>
                    </a:lnTo>
                    <a:lnTo>
                      <a:pt x="157" y="222"/>
                    </a:lnTo>
                    <a:lnTo>
                      <a:pt x="163" y="215"/>
                    </a:lnTo>
                    <a:lnTo>
                      <a:pt x="168" y="209"/>
                    </a:lnTo>
                    <a:lnTo>
                      <a:pt x="169" y="207"/>
                    </a:lnTo>
                    <a:lnTo>
                      <a:pt x="169" y="207"/>
                    </a:lnTo>
                    <a:lnTo>
                      <a:pt x="169" y="207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88" y="202"/>
                    </a:lnTo>
                    <a:lnTo>
                      <a:pt x="205" y="198"/>
                    </a:lnTo>
                    <a:lnTo>
                      <a:pt x="205" y="198"/>
                    </a:lnTo>
                    <a:lnTo>
                      <a:pt x="196" y="191"/>
                    </a:lnTo>
                    <a:lnTo>
                      <a:pt x="187" y="184"/>
                    </a:lnTo>
                    <a:lnTo>
                      <a:pt x="187" y="184"/>
                    </a:lnTo>
                    <a:close/>
                    <a:moveTo>
                      <a:pt x="50" y="98"/>
                    </a:moveTo>
                    <a:lnTo>
                      <a:pt x="50" y="98"/>
                    </a:lnTo>
                    <a:lnTo>
                      <a:pt x="51" y="101"/>
                    </a:lnTo>
                    <a:lnTo>
                      <a:pt x="54" y="103"/>
                    </a:lnTo>
                    <a:lnTo>
                      <a:pt x="56" y="106"/>
                    </a:lnTo>
                    <a:lnTo>
                      <a:pt x="59" y="107"/>
                    </a:lnTo>
                    <a:lnTo>
                      <a:pt x="59" y="107"/>
                    </a:lnTo>
                    <a:lnTo>
                      <a:pt x="63" y="106"/>
                    </a:lnTo>
                    <a:lnTo>
                      <a:pt x="66" y="103"/>
                    </a:lnTo>
                    <a:lnTo>
                      <a:pt x="68" y="101"/>
                    </a:lnTo>
                    <a:lnTo>
                      <a:pt x="69" y="98"/>
                    </a:lnTo>
                    <a:lnTo>
                      <a:pt x="69" y="98"/>
                    </a:lnTo>
                    <a:lnTo>
                      <a:pt x="68" y="94"/>
                    </a:lnTo>
                    <a:lnTo>
                      <a:pt x="66" y="91"/>
                    </a:lnTo>
                    <a:lnTo>
                      <a:pt x="63" y="89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6" y="89"/>
                    </a:lnTo>
                    <a:lnTo>
                      <a:pt x="54" y="91"/>
                    </a:lnTo>
                    <a:lnTo>
                      <a:pt x="51" y="94"/>
                    </a:lnTo>
                    <a:lnTo>
                      <a:pt x="50" y="98"/>
                    </a:lnTo>
                    <a:lnTo>
                      <a:pt x="50" y="98"/>
                    </a:lnTo>
                    <a:close/>
                    <a:moveTo>
                      <a:pt x="82" y="98"/>
                    </a:moveTo>
                    <a:lnTo>
                      <a:pt x="82" y="98"/>
                    </a:lnTo>
                    <a:lnTo>
                      <a:pt x="83" y="101"/>
                    </a:lnTo>
                    <a:lnTo>
                      <a:pt x="84" y="103"/>
                    </a:lnTo>
                    <a:lnTo>
                      <a:pt x="88" y="106"/>
                    </a:lnTo>
                    <a:lnTo>
                      <a:pt x="91" y="107"/>
                    </a:lnTo>
                    <a:lnTo>
                      <a:pt x="91" y="107"/>
                    </a:lnTo>
                    <a:lnTo>
                      <a:pt x="95" y="106"/>
                    </a:lnTo>
                    <a:lnTo>
                      <a:pt x="97" y="103"/>
                    </a:lnTo>
                    <a:lnTo>
                      <a:pt x="100" y="101"/>
                    </a:lnTo>
                    <a:lnTo>
                      <a:pt x="101" y="98"/>
                    </a:lnTo>
                    <a:lnTo>
                      <a:pt x="101" y="98"/>
                    </a:lnTo>
                    <a:lnTo>
                      <a:pt x="100" y="94"/>
                    </a:lnTo>
                    <a:lnTo>
                      <a:pt x="97" y="91"/>
                    </a:lnTo>
                    <a:lnTo>
                      <a:pt x="95" y="89"/>
                    </a:lnTo>
                    <a:lnTo>
                      <a:pt x="91" y="88"/>
                    </a:lnTo>
                    <a:lnTo>
                      <a:pt x="91" y="88"/>
                    </a:lnTo>
                    <a:lnTo>
                      <a:pt x="88" y="89"/>
                    </a:lnTo>
                    <a:lnTo>
                      <a:pt x="84" y="91"/>
                    </a:lnTo>
                    <a:lnTo>
                      <a:pt x="83" y="94"/>
                    </a:lnTo>
                    <a:lnTo>
                      <a:pt x="82" y="98"/>
                    </a:lnTo>
                    <a:lnTo>
                      <a:pt x="82" y="98"/>
                    </a:lnTo>
                    <a:close/>
                    <a:moveTo>
                      <a:pt x="114" y="98"/>
                    </a:moveTo>
                    <a:lnTo>
                      <a:pt x="114" y="98"/>
                    </a:lnTo>
                    <a:lnTo>
                      <a:pt x="115" y="101"/>
                    </a:lnTo>
                    <a:lnTo>
                      <a:pt x="116" y="103"/>
                    </a:lnTo>
                    <a:lnTo>
                      <a:pt x="119" y="106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7" y="106"/>
                    </a:lnTo>
                    <a:lnTo>
                      <a:pt x="129" y="103"/>
                    </a:lnTo>
                    <a:lnTo>
                      <a:pt x="131" y="101"/>
                    </a:lnTo>
                    <a:lnTo>
                      <a:pt x="132" y="98"/>
                    </a:lnTo>
                    <a:lnTo>
                      <a:pt x="132" y="98"/>
                    </a:lnTo>
                    <a:lnTo>
                      <a:pt x="131" y="94"/>
                    </a:lnTo>
                    <a:lnTo>
                      <a:pt x="129" y="91"/>
                    </a:lnTo>
                    <a:lnTo>
                      <a:pt x="127" y="89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19" y="89"/>
                    </a:lnTo>
                    <a:lnTo>
                      <a:pt x="116" y="91"/>
                    </a:lnTo>
                    <a:lnTo>
                      <a:pt x="115" y="94"/>
                    </a:lnTo>
                    <a:lnTo>
                      <a:pt x="114" y="98"/>
                    </a:lnTo>
                    <a:lnTo>
                      <a:pt x="114" y="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0" name="그룹 41"/>
            <p:cNvGrpSpPr/>
            <p:nvPr/>
          </p:nvGrpSpPr>
          <p:grpSpPr>
            <a:xfrm>
              <a:off x="4716853" y="4026971"/>
              <a:ext cx="362671" cy="343236"/>
              <a:chOff x="1106711" y="5634583"/>
              <a:chExt cx="266700" cy="252413"/>
            </a:xfrm>
            <a:solidFill>
              <a:schemeClr val="bg1"/>
            </a:solidFill>
          </p:grpSpPr>
          <p:sp>
            <p:nvSpPr>
              <p:cNvPr id="39" name="Freeform 59"/>
              <p:cNvSpPr>
                <a:spLocks/>
              </p:cNvSpPr>
              <p:nvPr/>
            </p:nvSpPr>
            <p:spPr bwMode="auto">
              <a:xfrm>
                <a:off x="1155923" y="5744121"/>
                <a:ext cx="19050" cy="28575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8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7" y="35"/>
                  </a:cxn>
                  <a:cxn ang="0">
                    <a:pos x="21" y="33"/>
                  </a:cxn>
                  <a:cxn ang="0">
                    <a:pos x="23" y="28"/>
                  </a:cxn>
                  <a:cxn ang="0">
                    <a:pos x="24" y="24"/>
                  </a:cxn>
                  <a:cxn ang="0">
                    <a:pos x="24" y="24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24" y="12"/>
                    </a:lnTo>
                    <a:lnTo>
                      <a:pt x="24" y="12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7" y="35"/>
                    </a:lnTo>
                    <a:lnTo>
                      <a:pt x="21" y="33"/>
                    </a:lnTo>
                    <a:lnTo>
                      <a:pt x="23" y="28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60"/>
              <p:cNvSpPr>
                <a:spLocks/>
              </p:cNvSpPr>
              <p:nvPr/>
            </p:nvSpPr>
            <p:spPr bwMode="auto">
              <a:xfrm>
                <a:off x="1247998" y="5744121"/>
                <a:ext cx="19050" cy="285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28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2" y="36"/>
                  </a:cxn>
                  <a:cxn ang="0">
                    <a:pos x="12" y="36"/>
                  </a:cxn>
                  <a:cxn ang="0">
                    <a:pos x="17" y="35"/>
                  </a:cxn>
                  <a:cxn ang="0">
                    <a:pos x="21" y="33"/>
                  </a:cxn>
                  <a:cxn ang="0">
                    <a:pos x="23" y="28"/>
                  </a:cxn>
                  <a:cxn ang="0">
                    <a:pos x="24" y="2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36">
                    <a:moveTo>
                      <a:pt x="12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7" y="35"/>
                    </a:lnTo>
                    <a:lnTo>
                      <a:pt x="21" y="33"/>
                    </a:lnTo>
                    <a:lnTo>
                      <a:pt x="23" y="28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>
                <a:off x="1163861" y="5807621"/>
                <a:ext cx="96838" cy="254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0"/>
                  </a:cxn>
                  <a:cxn ang="0">
                    <a:pos x="108" y="1"/>
                  </a:cxn>
                  <a:cxn ang="0">
                    <a:pos x="108" y="1"/>
                  </a:cxn>
                  <a:cxn ang="0">
                    <a:pos x="96" y="7"/>
                  </a:cxn>
                  <a:cxn ang="0">
                    <a:pos x="84" y="10"/>
                  </a:cxn>
                  <a:cxn ang="0">
                    <a:pos x="73" y="12"/>
                  </a:cxn>
                  <a:cxn ang="0">
                    <a:pos x="62" y="12"/>
                  </a:cxn>
                  <a:cxn ang="0">
                    <a:pos x="62" y="12"/>
                  </a:cxn>
                  <a:cxn ang="0">
                    <a:pos x="53" y="12"/>
                  </a:cxn>
                  <a:cxn ang="0">
                    <a:pos x="43" y="11"/>
                  </a:cxn>
                  <a:cxn ang="0">
                    <a:pos x="27" y="7"/>
                  </a:cxn>
                  <a:cxn ang="0">
                    <a:pos x="27" y="7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2" y="16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10" y="21"/>
                  </a:cxn>
                  <a:cxn ang="0">
                    <a:pos x="22" y="26"/>
                  </a:cxn>
                  <a:cxn ang="0">
                    <a:pos x="31" y="29"/>
                  </a:cxn>
                  <a:cxn ang="0">
                    <a:pos x="39" y="31"/>
                  </a:cxn>
                  <a:cxn ang="0">
                    <a:pos x="50" y="32"/>
                  </a:cxn>
                  <a:cxn ang="0">
                    <a:pos x="62" y="33"/>
                  </a:cxn>
                  <a:cxn ang="0">
                    <a:pos x="62" y="33"/>
                  </a:cxn>
                  <a:cxn ang="0">
                    <a:pos x="62" y="33"/>
                  </a:cxn>
                  <a:cxn ang="0">
                    <a:pos x="76" y="32"/>
                  </a:cxn>
                  <a:cxn ang="0">
                    <a:pos x="89" y="30"/>
                  </a:cxn>
                  <a:cxn ang="0">
                    <a:pos x="103" y="25"/>
                  </a:cxn>
                  <a:cxn ang="0">
                    <a:pos x="118" y="19"/>
                  </a:cxn>
                  <a:cxn ang="0">
                    <a:pos x="118" y="19"/>
                  </a:cxn>
                  <a:cxn ang="0">
                    <a:pos x="120" y="18"/>
                  </a:cxn>
                  <a:cxn ang="0">
                    <a:pos x="122" y="15"/>
                  </a:cxn>
                  <a:cxn ang="0">
                    <a:pos x="123" y="12"/>
                  </a:cxn>
                  <a:cxn ang="0">
                    <a:pos x="123" y="10"/>
                  </a:cxn>
                  <a:cxn ang="0">
                    <a:pos x="123" y="10"/>
                  </a:cxn>
                  <a:cxn ang="0">
                    <a:pos x="122" y="6"/>
                  </a:cxn>
                  <a:cxn ang="0">
                    <a:pos x="122" y="6"/>
                  </a:cxn>
                  <a:cxn ang="0">
                    <a:pos x="120" y="3"/>
                  </a:cxn>
                  <a:cxn ang="0">
                    <a:pos x="118" y="1"/>
                  </a:cxn>
                  <a:cxn ang="0">
                    <a:pos x="116" y="0"/>
                  </a:cxn>
                  <a:cxn ang="0">
                    <a:pos x="113" y="0"/>
                  </a:cxn>
                  <a:cxn ang="0">
                    <a:pos x="113" y="0"/>
                  </a:cxn>
                </a:cxnLst>
                <a:rect l="0" t="0" r="r" b="b"/>
                <a:pathLst>
                  <a:path w="123" h="33">
                    <a:moveTo>
                      <a:pt x="113" y="0"/>
                    </a:moveTo>
                    <a:lnTo>
                      <a:pt x="113" y="0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96" y="7"/>
                    </a:lnTo>
                    <a:lnTo>
                      <a:pt x="84" y="10"/>
                    </a:lnTo>
                    <a:lnTo>
                      <a:pt x="73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53" y="12"/>
                    </a:lnTo>
                    <a:lnTo>
                      <a:pt x="43" y="11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0" y="21"/>
                    </a:lnTo>
                    <a:lnTo>
                      <a:pt x="22" y="26"/>
                    </a:lnTo>
                    <a:lnTo>
                      <a:pt x="31" y="29"/>
                    </a:lnTo>
                    <a:lnTo>
                      <a:pt x="39" y="31"/>
                    </a:lnTo>
                    <a:lnTo>
                      <a:pt x="50" y="32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76" y="32"/>
                    </a:lnTo>
                    <a:lnTo>
                      <a:pt x="89" y="30"/>
                    </a:lnTo>
                    <a:lnTo>
                      <a:pt x="103" y="25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20" y="18"/>
                    </a:lnTo>
                    <a:lnTo>
                      <a:pt x="122" y="15"/>
                    </a:lnTo>
                    <a:lnTo>
                      <a:pt x="123" y="12"/>
                    </a:lnTo>
                    <a:lnTo>
                      <a:pt x="123" y="10"/>
                    </a:lnTo>
                    <a:lnTo>
                      <a:pt x="123" y="10"/>
                    </a:lnTo>
                    <a:lnTo>
                      <a:pt x="122" y="6"/>
                    </a:lnTo>
                    <a:lnTo>
                      <a:pt x="122" y="6"/>
                    </a:lnTo>
                    <a:lnTo>
                      <a:pt x="120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2"/>
              <p:cNvSpPr>
                <a:spLocks noEditPoints="1"/>
              </p:cNvSpPr>
              <p:nvPr/>
            </p:nvSpPr>
            <p:spPr bwMode="auto">
              <a:xfrm>
                <a:off x="1106711" y="5634583"/>
                <a:ext cx="266700" cy="252413"/>
              </a:xfrm>
              <a:custGeom>
                <a:avLst/>
                <a:gdLst/>
                <a:ahLst/>
                <a:cxnLst>
                  <a:cxn ang="0">
                    <a:pos x="305" y="217"/>
                  </a:cxn>
                  <a:cxn ang="0">
                    <a:pos x="291" y="218"/>
                  </a:cxn>
                  <a:cxn ang="0">
                    <a:pos x="278" y="215"/>
                  </a:cxn>
                  <a:cxn ang="0">
                    <a:pos x="253" y="220"/>
                  </a:cxn>
                  <a:cxn ang="0">
                    <a:pos x="237" y="241"/>
                  </a:cxn>
                  <a:cxn ang="0">
                    <a:pos x="235" y="262"/>
                  </a:cxn>
                  <a:cxn ang="0">
                    <a:pos x="247" y="284"/>
                  </a:cxn>
                  <a:cxn ang="0">
                    <a:pos x="268" y="287"/>
                  </a:cxn>
                  <a:cxn ang="0">
                    <a:pos x="283" y="279"/>
                  </a:cxn>
                  <a:cxn ang="0">
                    <a:pos x="304" y="287"/>
                  </a:cxn>
                  <a:cxn ang="0">
                    <a:pos x="328" y="268"/>
                  </a:cxn>
                  <a:cxn ang="0">
                    <a:pos x="336" y="233"/>
                  </a:cxn>
                  <a:cxn ang="0">
                    <a:pos x="316" y="197"/>
                  </a:cxn>
                  <a:cxn ang="0">
                    <a:pos x="273" y="182"/>
                  </a:cxn>
                  <a:cxn ang="0">
                    <a:pos x="263" y="95"/>
                  </a:cxn>
                  <a:cxn ang="0">
                    <a:pos x="237" y="78"/>
                  </a:cxn>
                  <a:cxn ang="0">
                    <a:pos x="165" y="54"/>
                  </a:cxn>
                  <a:cxn ang="0">
                    <a:pos x="187" y="25"/>
                  </a:cxn>
                  <a:cxn ang="0">
                    <a:pos x="173" y="0"/>
                  </a:cxn>
                  <a:cxn ang="0">
                    <a:pos x="137" y="21"/>
                  </a:cxn>
                  <a:cxn ang="0">
                    <a:pos x="124" y="29"/>
                  </a:cxn>
                  <a:cxn ang="0">
                    <a:pos x="90" y="2"/>
                  </a:cxn>
                  <a:cxn ang="0">
                    <a:pos x="67" y="19"/>
                  </a:cxn>
                  <a:cxn ang="0">
                    <a:pos x="86" y="52"/>
                  </a:cxn>
                  <a:cxn ang="0">
                    <a:pos x="26" y="78"/>
                  </a:cxn>
                  <a:cxn ang="0">
                    <a:pos x="4" y="91"/>
                  </a:cxn>
                  <a:cxn ang="0">
                    <a:pos x="0" y="289"/>
                  </a:cxn>
                  <a:cxn ang="0">
                    <a:pos x="21" y="311"/>
                  </a:cxn>
                  <a:cxn ang="0">
                    <a:pos x="246" y="312"/>
                  </a:cxn>
                  <a:cxn ang="0">
                    <a:pos x="273" y="318"/>
                  </a:cxn>
                  <a:cxn ang="0">
                    <a:pos x="310" y="308"/>
                  </a:cxn>
                  <a:cxn ang="0">
                    <a:pos x="325" y="291"/>
                  </a:cxn>
                  <a:cxn ang="0">
                    <a:pos x="311" y="290"/>
                  </a:cxn>
                  <a:cxn ang="0">
                    <a:pos x="274" y="303"/>
                  </a:cxn>
                  <a:cxn ang="0">
                    <a:pos x="243" y="295"/>
                  </a:cxn>
                  <a:cxn ang="0">
                    <a:pos x="222" y="272"/>
                  </a:cxn>
                  <a:cxn ang="0">
                    <a:pos x="222" y="229"/>
                  </a:cxn>
                  <a:cxn ang="0">
                    <a:pos x="250" y="199"/>
                  </a:cxn>
                  <a:cxn ang="0">
                    <a:pos x="260" y="196"/>
                  </a:cxn>
                  <a:cxn ang="0">
                    <a:pos x="291" y="199"/>
                  </a:cxn>
                  <a:cxn ang="0">
                    <a:pos x="316" y="222"/>
                  </a:cxn>
                  <a:cxn ang="0">
                    <a:pos x="319" y="254"/>
                  </a:cxn>
                  <a:cxn ang="0">
                    <a:pos x="306" y="272"/>
                  </a:cxn>
                  <a:cxn ang="0">
                    <a:pos x="297" y="271"/>
                  </a:cxn>
                  <a:cxn ang="0">
                    <a:pos x="296" y="265"/>
                  </a:cxn>
                  <a:cxn ang="0">
                    <a:pos x="283" y="250"/>
                  </a:cxn>
                  <a:cxn ang="0">
                    <a:pos x="279" y="263"/>
                  </a:cxn>
                  <a:cxn ang="0">
                    <a:pos x="267" y="273"/>
                  </a:cxn>
                  <a:cxn ang="0">
                    <a:pos x="254" y="268"/>
                  </a:cxn>
                  <a:cxn ang="0">
                    <a:pos x="251" y="257"/>
                  </a:cxn>
                  <a:cxn ang="0">
                    <a:pos x="259" y="233"/>
                  </a:cxn>
                  <a:cxn ang="0">
                    <a:pos x="271" y="228"/>
                  </a:cxn>
                  <a:cxn ang="0">
                    <a:pos x="282" y="233"/>
                  </a:cxn>
                  <a:cxn ang="0">
                    <a:pos x="285" y="244"/>
                  </a:cxn>
                  <a:cxn ang="0">
                    <a:pos x="223" y="202"/>
                  </a:cxn>
                  <a:cxn ang="0">
                    <a:pos x="208" y="222"/>
                  </a:cxn>
                  <a:cxn ang="0">
                    <a:pos x="204" y="257"/>
                  </a:cxn>
                  <a:cxn ang="0">
                    <a:pos x="219" y="294"/>
                  </a:cxn>
                  <a:cxn ang="0">
                    <a:pos x="18" y="284"/>
                  </a:cxn>
                  <a:cxn ang="0">
                    <a:pos x="26" y="98"/>
                  </a:cxn>
                  <a:cxn ang="0">
                    <a:pos x="246" y="106"/>
                  </a:cxn>
                </a:cxnLst>
                <a:rect l="0" t="0" r="r" b="b"/>
                <a:pathLst>
                  <a:path w="336" h="318">
                    <a:moveTo>
                      <a:pt x="298" y="257"/>
                    </a:moveTo>
                    <a:lnTo>
                      <a:pt x="306" y="220"/>
                    </a:lnTo>
                    <a:lnTo>
                      <a:pt x="306" y="220"/>
                    </a:lnTo>
                    <a:lnTo>
                      <a:pt x="306" y="219"/>
                    </a:lnTo>
                    <a:lnTo>
                      <a:pt x="305" y="217"/>
                    </a:lnTo>
                    <a:lnTo>
                      <a:pt x="305" y="217"/>
                    </a:lnTo>
                    <a:lnTo>
                      <a:pt x="304" y="216"/>
                    </a:lnTo>
                    <a:lnTo>
                      <a:pt x="303" y="216"/>
                    </a:lnTo>
                    <a:lnTo>
                      <a:pt x="294" y="216"/>
                    </a:lnTo>
                    <a:lnTo>
                      <a:pt x="294" y="216"/>
                    </a:lnTo>
                    <a:lnTo>
                      <a:pt x="292" y="217"/>
                    </a:lnTo>
                    <a:lnTo>
                      <a:pt x="291" y="218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78" y="215"/>
                    </a:lnTo>
                    <a:lnTo>
                      <a:pt x="278" y="215"/>
                    </a:lnTo>
                    <a:lnTo>
                      <a:pt x="270" y="214"/>
                    </a:lnTo>
                    <a:lnTo>
                      <a:pt x="270" y="214"/>
                    </a:lnTo>
                    <a:lnTo>
                      <a:pt x="265" y="215"/>
                    </a:lnTo>
                    <a:lnTo>
                      <a:pt x="258" y="217"/>
                    </a:lnTo>
                    <a:lnTo>
                      <a:pt x="258" y="217"/>
                    </a:lnTo>
                    <a:lnTo>
                      <a:pt x="253" y="220"/>
                    </a:lnTo>
                    <a:lnTo>
                      <a:pt x="248" y="224"/>
                    </a:lnTo>
                    <a:lnTo>
                      <a:pt x="248" y="224"/>
                    </a:lnTo>
                    <a:lnTo>
                      <a:pt x="244" y="229"/>
                    </a:lnTo>
                    <a:lnTo>
                      <a:pt x="241" y="234"/>
                    </a:lnTo>
                    <a:lnTo>
                      <a:pt x="241" y="234"/>
                    </a:lnTo>
                    <a:lnTo>
                      <a:pt x="237" y="241"/>
                    </a:lnTo>
                    <a:lnTo>
                      <a:pt x="236" y="247"/>
                    </a:lnTo>
                    <a:lnTo>
                      <a:pt x="236" y="247"/>
                    </a:lnTo>
                    <a:lnTo>
                      <a:pt x="235" y="253"/>
                    </a:lnTo>
                    <a:lnTo>
                      <a:pt x="234" y="259"/>
                    </a:lnTo>
                    <a:lnTo>
                      <a:pt x="234" y="259"/>
                    </a:lnTo>
                    <a:lnTo>
                      <a:pt x="235" y="262"/>
                    </a:lnTo>
                    <a:lnTo>
                      <a:pt x="235" y="262"/>
                    </a:lnTo>
                    <a:lnTo>
                      <a:pt x="236" y="268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42" y="280"/>
                    </a:lnTo>
                    <a:lnTo>
                      <a:pt x="247" y="284"/>
                    </a:lnTo>
                    <a:lnTo>
                      <a:pt x="247" y="284"/>
                    </a:lnTo>
                    <a:lnTo>
                      <a:pt x="254" y="287"/>
                    </a:lnTo>
                    <a:lnTo>
                      <a:pt x="260" y="288"/>
                    </a:lnTo>
                    <a:lnTo>
                      <a:pt x="260" y="288"/>
                    </a:lnTo>
                    <a:lnTo>
                      <a:pt x="268" y="287"/>
                    </a:lnTo>
                    <a:lnTo>
                      <a:pt x="268" y="287"/>
                    </a:lnTo>
                    <a:lnTo>
                      <a:pt x="276" y="285"/>
                    </a:lnTo>
                    <a:lnTo>
                      <a:pt x="276" y="285"/>
                    </a:lnTo>
                    <a:lnTo>
                      <a:pt x="281" y="280"/>
                    </a:lnTo>
                    <a:lnTo>
                      <a:pt x="281" y="280"/>
                    </a:lnTo>
                    <a:lnTo>
                      <a:pt x="283" y="279"/>
                    </a:lnTo>
                    <a:lnTo>
                      <a:pt x="283" y="279"/>
                    </a:lnTo>
                    <a:lnTo>
                      <a:pt x="287" y="284"/>
                    </a:lnTo>
                    <a:lnTo>
                      <a:pt x="287" y="284"/>
                    </a:lnTo>
                    <a:lnTo>
                      <a:pt x="292" y="287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304" y="287"/>
                    </a:lnTo>
                    <a:lnTo>
                      <a:pt x="312" y="285"/>
                    </a:lnTo>
                    <a:lnTo>
                      <a:pt x="312" y="285"/>
                    </a:lnTo>
                    <a:lnTo>
                      <a:pt x="317" y="280"/>
                    </a:lnTo>
                    <a:lnTo>
                      <a:pt x="324" y="275"/>
                    </a:lnTo>
                    <a:lnTo>
                      <a:pt x="324" y="275"/>
                    </a:lnTo>
                    <a:lnTo>
                      <a:pt x="328" y="268"/>
                    </a:lnTo>
                    <a:lnTo>
                      <a:pt x="333" y="260"/>
                    </a:lnTo>
                    <a:lnTo>
                      <a:pt x="333" y="260"/>
                    </a:lnTo>
                    <a:lnTo>
                      <a:pt x="335" y="25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33"/>
                    </a:lnTo>
                    <a:lnTo>
                      <a:pt x="335" y="228"/>
                    </a:lnTo>
                    <a:lnTo>
                      <a:pt x="333" y="221"/>
                    </a:lnTo>
                    <a:lnTo>
                      <a:pt x="331" y="216"/>
                    </a:lnTo>
                    <a:lnTo>
                      <a:pt x="331" y="216"/>
                    </a:lnTo>
                    <a:lnTo>
                      <a:pt x="324" y="206"/>
                    </a:lnTo>
                    <a:lnTo>
                      <a:pt x="316" y="197"/>
                    </a:lnTo>
                    <a:lnTo>
                      <a:pt x="316" y="197"/>
                    </a:lnTo>
                    <a:lnTo>
                      <a:pt x="308" y="191"/>
                    </a:lnTo>
                    <a:lnTo>
                      <a:pt x="297" y="186"/>
                    </a:lnTo>
                    <a:lnTo>
                      <a:pt x="297" y="186"/>
                    </a:lnTo>
                    <a:lnTo>
                      <a:pt x="285" y="183"/>
                    </a:lnTo>
                    <a:lnTo>
                      <a:pt x="273" y="182"/>
                    </a:lnTo>
                    <a:lnTo>
                      <a:pt x="273" y="182"/>
                    </a:lnTo>
                    <a:lnTo>
                      <a:pt x="265" y="182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4" y="101"/>
                    </a:lnTo>
                    <a:lnTo>
                      <a:pt x="263" y="95"/>
                    </a:lnTo>
                    <a:lnTo>
                      <a:pt x="260" y="91"/>
                    </a:lnTo>
                    <a:lnTo>
                      <a:pt x="257" y="87"/>
                    </a:lnTo>
                    <a:lnTo>
                      <a:pt x="253" y="83"/>
                    </a:lnTo>
                    <a:lnTo>
                      <a:pt x="248" y="80"/>
                    </a:lnTo>
                    <a:lnTo>
                      <a:pt x="243" y="79"/>
                    </a:lnTo>
                    <a:lnTo>
                      <a:pt x="237" y="78"/>
                    </a:lnTo>
                    <a:lnTo>
                      <a:pt x="137" y="78"/>
                    </a:lnTo>
                    <a:lnTo>
                      <a:pt x="137" y="60"/>
                    </a:lnTo>
                    <a:lnTo>
                      <a:pt x="137" y="60"/>
                    </a:lnTo>
                    <a:lnTo>
                      <a:pt x="146" y="59"/>
                    </a:lnTo>
                    <a:lnTo>
                      <a:pt x="155" y="57"/>
                    </a:lnTo>
                    <a:lnTo>
                      <a:pt x="165" y="54"/>
                    </a:lnTo>
                    <a:lnTo>
                      <a:pt x="171" y="51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87" y="25"/>
                    </a:lnTo>
                    <a:lnTo>
                      <a:pt x="189" y="18"/>
                    </a:lnTo>
                    <a:lnTo>
                      <a:pt x="190" y="6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3" y="0"/>
                    </a:lnTo>
                    <a:lnTo>
                      <a:pt x="165" y="2"/>
                    </a:lnTo>
                    <a:lnTo>
                      <a:pt x="158" y="5"/>
                    </a:lnTo>
                    <a:lnTo>
                      <a:pt x="150" y="8"/>
                    </a:lnTo>
                    <a:lnTo>
                      <a:pt x="142" y="13"/>
                    </a:lnTo>
                    <a:lnTo>
                      <a:pt x="142" y="13"/>
                    </a:lnTo>
                    <a:lnTo>
                      <a:pt x="137" y="21"/>
                    </a:lnTo>
                    <a:lnTo>
                      <a:pt x="132" y="29"/>
                    </a:lnTo>
                    <a:lnTo>
                      <a:pt x="130" y="37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7" y="37"/>
                    </a:lnTo>
                    <a:lnTo>
                      <a:pt x="124" y="29"/>
                    </a:lnTo>
                    <a:lnTo>
                      <a:pt x="119" y="21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05" y="9"/>
                    </a:lnTo>
                    <a:lnTo>
                      <a:pt x="97" y="5"/>
                    </a:lnTo>
                    <a:lnTo>
                      <a:pt x="90" y="2"/>
                    </a:lnTo>
                    <a:lnTo>
                      <a:pt x="82" y="1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7"/>
                    </a:lnTo>
                    <a:lnTo>
                      <a:pt x="67" y="19"/>
                    </a:lnTo>
                    <a:lnTo>
                      <a:pt x="69" y="26"/>
                    </a:lnTo>
                    <a:lnTo>
                      <a:pt x="71" y="34"/>
                    </a:lnTo>
                    <a:lnTo>
                      <a:pt x="75" y="42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6" y="52"/>
                    </a:lnTo>
                    <a:lnTo>
                      <a:pt x="92" y="55"/>
                    </a:lnTo>
                    <a:lnTo>
                      <a:pt x="102" y="58"/>
                    </a:lnTo>
                    <a:lnTo>
                      <a:pt x="113" y="60"/>
                    </a:lnTo>
                    <a:lnTo>
                      <a:pt x="121" y="60"/>
                    </a:lnTo>
                    <a:lnTo>
                      <a:pt x="121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1" y="79"/>
                    </a:lnTo>
                    <a:lnTo>
                      <a:pt x="16" y="80"/>
                    </a:lnTo>
                    <a:lnTo>
                      <a:pt x="11" y="83"/>
                    </a:lnTo>
                    <a:lnTo>
                      <a:pt x="8" y="87"/>
                    </a:lnTo>
                    <a:lnTo>
                      <a:pt x="4" y="91"/>
                    </a:lnTo>
                    <a:lnTo>
                      <a:pt x="2" y="95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4" y="299"/>
                    </a:lnTo>
                    <a:lnTo>
                      <a:pt x="8" y="303"/>
                    </a:lnTo>
                    <a:lnTo>
                      <a:pt x="11" y="307"/>
                    </a:lnTo>
                    <a:lnTo>
                      <a:pt x="16" y="310"/>
                    </a:lnTo>
                    <a:lnTo>
                      <a:pt x="21" y="311"/>
                    </a:lnTo>
                    <a:lnTo>
                      <a:pt x="26" y="312"/>
                    </a:lnTo>
                    <a:lnTo>
                      <a:pt x="237" y="312"/>
                    </a:lnTo>
                    <a:lnTo>
                      <a:pt x="237" y="312"/>
                    </a:lnTo>
                    <a:lnTo>
                      <a:pt x="242" y="311"/>
                    </a:lnTo>
                    <a:lnTo>
                      <a:pt x="242" y="311"/>
                    </a:lnTo>
                    <a:lnTo>
                      <a:pt x="246" y="312"/>
                    </a:lnTo>
                    <a:lnTo>
                      <a:pt x="246" y="312"/>
                    </a:lnTo>
                    <a:lnTo>
                      <a:pt x="253" y="314"/>
                    </a:lnTo>
                    <a:lnTo>
                      <a:pt x="259" y="317"/>
                    </a:lnTo>
                    <a:lnTo>
                      <a:pt x="273" y="318"/>
                    </a:lnTo>
                    <a:lnTo>
                      <a:pt x="273" y="318"/>
                    </a:lnTo>
                    <a:lnTo>
                      <a:pt x="273" y="318"/>
                    </a:lnTo>
                    <a:lnTo>
                      <a:pt x="281" y="318"/>
                    </a:lnTo>
                    <a:lnTo>
                      <a:pt x="289" y="317"/>
                    </a:lnTo>
                    <a:lnTo>
                      <a:pt x="296" y="314"/>
                    </a:lnTo>
                    <a:lnTo>
                      <a:pt x="303" y="311"/>
                    </a:lnTo>
                    <a:lnTo>
                      <a:pt x="303" y="311"/>
                    </a:lnTo>
                    <a:lnTo>
                      <a:pt x="310" y="308"/>
                    </a:lnTo>
                    <a:lnTo>
                      <a:pt x="315" y="305"/>
                    </a:lnTo>
                    <a:lnTo>
                      <a:pt x="321" y="300"/>
                    </a:lnTo>
                    <a:lnTo>
                      <a:pt x="325" y="295"/>
                    </a:lnTo>
                    <a:lnTo>
                      <a:pt x="325" y="295"/>
                    </a:lnTo>
                    <a:lnTo>
                      <a:pt x="325" y="293"/>
                    </a:lnTo>
                    <a:lnTo>
                      <a:pt x="325" y="291"/>
                    </a:lnTo>
                    <a:lnTo>
                      <a:pt x="325" y="291"/>
                    </a:lnTo>
                    <a:lnTo>
                      <a:pt x="324" y="289"/>
                    </a:lnTo>
                    <a:lnTo>
                      <a:pt x="322" y="289"/>
                    </a:lnTo>
                    <a:lnTo>
                      <a:pt x="313" y="289"/>
                    </a:lnTo>
                    <a:lnTo>
                      <a:pt x="313" y="289"/>
                    </a:lnTo>
                    <a:lnTo>
                      <a:pt x="311" y="290"/>
                    </a:lnTo>
                    <a:lnTo>
                      <a:pt x="311" y="290"/>
                    </a:lnTo>
                    <a:lnTo>
                      <a:pt x="303" y="296"/>
                    </a:lnTo>
                    <a:lnTo>
                      <a:pt x="294" y="300"/>
                    </a:lnTo>
                    <a:lnTo>
                      <a:pt x="294" y="300"/>
                    </a:lnTo>
                    <a:lnTo>
                      <a:pt x="286" y="302"/>
                    </a:lnTo>
                    <a:lnTo>
                      <a:pt x="274" y="303"/>
                    </a:lnTo>
                    <a:lnTo>
                      <a:pt x="274" y="303"/>
                    </a:lnTo>
                    <a:lnTo>
                      <a:pt x="263" y="302"/>
                    </a:lnTo>
                    <a:lnTo>
                      <a:pt x="252" y="299"/>
                    </a:lnTo>
                    <a:lnTo>
                      <a:pt x="252" y="299"/>
                    </a:lnTo>
                    <a:lnTo>
                      <a:pt x="243" y="295"/>
                    </a:lnTo>
                    <a:lnTo>
                      <a:pt x="243" y="295"/>
                    </a:lnTo>
                    <a:lnTo>
                      <a:pt x="241" y="294"/>
                    </a:lnTo>
                    <a:lnTo>
                      <a:pt x="241" y="294"/>
                    </a:lnTo>
                    <a:lnTo>
                      <a:pt x="234" y="288"/>
                    </a:lnTo>
                    <a:lnTo>
                      <a:pt x="234" y="288"/>
                    </a:lnTo>
                    <a:lnTo>
                      <a:pt x="228" y="280"/>
                    </a:lnTo>
                    <a:lnTo>
                      <a:pt x="222" y="272"/>
                    </a:lnTo>
                    <a:lnTo>
                      <a:pt x="222" y="272"/>
                    </a:lnTo>
                    <a:lnTo>
                      <a:pt x="220" y="261"/>
                    </a:lnTo>
                    <a:lnTo>
                      <a:pt x="219" y="250"/>
                    </a:lnTo>
                    <a:lnTo>
                      <a:pt x="219" y="250"/>
                    </a:lnTo>
                    <a:lnTo>
                      <a:pt x="220" y="239"/>
                    </a:lnTo>
                    <a:lnTo>
                      <a:pt x="222" y="229"/>
                    </a:lnTo>
                    <a:lnTo>
                      <a:pt x="222" y="229"/>
                    </a:lnTo>
                    <a:lnTo>
                      <a:pt x="227" y="219"/>
                    </a:lnTo>
                    <a:lnTo>
                      <a:pt x="233" y="211"/>
                    </a:lnTo>
                    <a:lnTo>
                      <a:pt x="233" y="211"/>
                    </a:lnTo>
                    <a:lnTo>
                      <a:pt x="241" y="205"/>
                    </a:lnTo>
                    <a:lnTo>
                      <a:pt x="250" y="199"/>
                    </a:lnTo>
                    <a:lnTo>
                      <a:pt x="250" y="199"/>
                    </a:lnTo>
                    <a:lnTo>
                      <a:pt x="254" y="198"/>
                    </a:lnTo>
                    <a:lnTo>
                      <a:pt x="255" y="198"/>
                    </a:lnTo>
                    <a:lnTo>
                      <a:pt x="255" y="198"/>
                    </a:lnTo>
                    <a:lnTo>
                      <a:pt x="258" y="198"/>
                    </a:lnTo>
                    <a:lnTo>
                      <a:pt x="260" y="196"/>
                    </a:lnTo>
                    <a:lnTo>
                      <a:pt x="260" y="196"/>
                    </a:lnTo>
                    <a:lnTo>
                      <a:pt x="271" y="196"/>
                    </a:lnTo>
                    <a:lnTo>
                      <a:pt x="271" y="196"/>
                    </a:lnTo>
                    <a:lnTo>
                      <a:pt x="282" y="196"/>
                    </a:lnTo>
                    <a:lnTo>
                      <a:pt x="291" y="199"/>
                    </a:lnTo>
                    <a:lnTo>
                      <a:pt x="291" y="199"/>
                    </a:lnTo>
                    <a:lnTo>
                      <a:pt x="300" y="203"/>
                    </a:lnTo>
                    <a:lnTo>
                      <a:pt x="308" y="208"/>
                    </a:lnTo>
                    <a:lnTo>
                      <a:pt x="308" y="208"/>
                    </a:lnTo>
                    <a:lnTo>
                      <a:pt x="313" y="215"/>
                    </a:lnTo>
                    <a:lnTo>
                      <a:pt x="316" y="222"/>
                    </a:lnTo>
                    <a:lnTo>
                      <a:pt x="316" y="222"/>
                    </a:lnTo>
                    <a:lnTo>
                      <a:pt x="320" y="231"/>
                    </a:lnTo>
                    <a:lnTo>
                      <a:pt x="321" y="241"/>
                    </a:lnTo>
                    <a:lnTo>
                      <a:pt x="321" y="241"/>
                    </a:lnTo>
                    <a:lnTo>
                      <a:pt x="320" y="249"/>
                    </a:lnTo>
                    <a:lnTo>
                      <a:pt x="319" y="254"/>
                    </a:lnTo>
                    <a:lnTo>
                      <a:pt x="319" y="254"/>
                    </a:lnTo>
                    <a:lnTo>
                      <a:pt x="316" y="260"/>
                    </a:lnTo>
                    <a:lnTo>
                      <a:pt x="313" y="265"/>
                    </a:lnTo>
                    <a:lnTo>
                      <a:pt x="313" y="265"/>
                    </a:lnTo>
                    <a:lnTo>
                      <a:pt x="310" y="268"/>
                    </a:lnTo>
                    <a:lnTo>
                      <a:pt x="306" y="272"/>
                    </a:lnTo>
                    <a:lnTo>
                      <a:pt x="306" y="272"/>
                    </a:lnTo>
                    <a:lnTo>
                      <a:pt x="303" y="273"/>
                    </a:lnTo>
                    <a:lnTo>
                      <a:pt x="300" y="274"/>
                    </a:lnTo>
                    <a:lnTo>
                      <a:pt x="300" y="274"/>
                    </a:lnTo>
                    <a:lnTo>
                      <a:pt x="298" y="273"/>
                    </a:lnTo>
                    <a:lnTo>
                      <a:pt x="298" y="273"/>
                    </a:lnTo>
                    <a:lnTo>
                      <a:pt x="297" y="271"/>
                    </a:lnTo>
                    <a:lnTo>
                      <a:pt x="297" y="270"/>
                    </a:lnTo>
                    <a:lnTo>
                      <a:pt x="297" y="270"/>
                    </a:lnTo>
                    <a:lnTo>
                      <a:pt x="296" y="266"/>
                    </a:lnTo>
                    <a:lnTo>
                      <a:pt x="296" y="266"/>
                    </a:lnTo>
                    <a:lnTo>
                      <a:pt x="296" y="265"/>
                    </a:lnTo>
                    <a:lnTo>
                      <a:pt x="296" y="265"/>
                    </a:lnTo>
                    <a:lnTo>
                      <a:pt x="298" y="257"/>
                    </a:lnTo>
                    <a:lnTo>
                      <a:pt x="298" y="257"/>
                    </a:lnTo>
                    <a:close/>
                    <a:moveTo>
                      <a:pt x="285" y="244"/>
                    </a:moveTo>
                    <a:lnTo>
                      <a:pt x="285" y="244"/>
                    </a:lnTo>
                    <a:lnTo>
                      <a:pt x="283" y="250"/>
                    </a:lnTo>
                    <a:lnTo>
                      <a:pt x="283" y="250"/>
                    </a:lnTo>
                    <a:lnTo>
                      <a:pt x="282" y="254"/>
                    </a:lnTo>
                    <a:lnTo>
                      <a:pt x="282" y="254"/>
                    </a:lnTo>
                    <a:lnTo>
                      <a:pt x="281" y="259"/>
                    </a:lnTo>
                    <a:lnTo>
                      <a:pt x="281" y="259"/>
                    </a:lnTo>
                    <a:lnTo>
                      <a:pt x="279" y="263"/>
                    </a:lnTo>
                    <a:lnTo>
                      <a:pt x="279" y="263"/>
                    </a:lnTo>
                    <a:lnTo>
                      <a:pt x="276" y="267"/>
                    </a:lnTo>
                    <a:lnTo>
                      <a:pt x="276" y="267"/>
                    </a:lnTo>
                    <a:lnTo>
                      <a:pt x="271" y="271"/>
                    </a:lnTo>
                    <a:lnTo>
                      <a:pt x="271" y="271"/>
                    </a:lnTo>
                    <a:lnTo>
                      <a:pt x="267" y="273"/>
                    </a:lnTo>
                    <a:lnTo>
                      <a:pt x="267" y="273"/>
                    </a:lnTo>
                    <a:lnTo>
                      <a:pt x="263" y="273"/>
                    </a:lnTo>
                    <a:lnTo>
                      <a:pt x="263" y="273"/>
                    </a:lnTo>
                    <a:lnTo>
                      <a:pt x="258" y="273"/>
                    </a:lnTo>
                    <a:lnTo>
                      <a:pt x="256" y="271"/>
                    </a:lnTo>
                    <a:lnTo>
                      <a:pt x="256" y="271"/>
                    </a:lnTo>
                    <a:lnTo>
                      <a:pt x="254" y="268"/>
                    </a:lnTo>
                    <a:lnTo>
                      <a:pt x="252" y="266"/>
                    </a:lnTo>
                    <a:lnTo>
                      <a:pt x="252" y="266"/>
                    </a:lnTo>
                    <a:lnTo>
                      <a:pt x="251" y="263"/>
                    </a:lnTo>
                    <a:lnTo>
                      <a:pt x="251" y="259"/>
                    </a:lnTo>
                    <a:lnTo>
                      <a:pt x="251" y="259"/>
                    </a:lnTo>
                    <a:lnTo>
                      <a:pt x="251" y="257"/>
                    </a:lnTo>
                    <a:lnTo>
                      <a:pt x="251" y="257"/>
                    </a:lnTo>
                    <a:lnTo>
                      <a:pt x="253" y="247"/>
                    </a:lnTo>
                    <a:lnTo>
                      <a:pt x="253" y="247"/>
                    </a:lnTo>
                    <a:lnTo>
                      <a:pt x="255" y="240"/>
                    </a:lnTo>
                    <a:lnTo>
                      <a:pt x="255" y="240"/>
                    </a:lnTo>
                    <a:lnTo>
                      <a:pt x="259" y="233"/>
                    </a:lnTo>
                    <a:lnTo>
                      <a:pt x="259" y="233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8" y="229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5" y="229"/>
                    </a:lnTo>
                    <a:lnTo>
                      <a:pt x="278" y="230"/>
                    </a:lnTo>
                    <a:lnTo>
                      <a:pt x="278" y="230"/>
                    </a:lnTo>
                    <a:lnTo>
                      <a:pt x="280" y="231"/>
                    </a:lnTo>
                    <a:lnTo>
                      <a:pt x="282" y="233"/>
                    </a:lnTo>
                    <a:lnTo>
                      <a:pt x="282" y="233"/>
                    </a:lnTo>
                    <a:lnTo>
                      <a:pt x="285" y="238"/>
                    </a:lnTo>
                    <a:lnTo>
                      <a:pt x="283" y="238"/>
                    </a:lnTo>
                    <a:lnTo>
                      <a:pt x="283" y="238"/>
                    </a:lnTo>
                    <a:lnTo>
                      <a:pt x="285" y="242"/>
                    </a:lnTo>
                    <a:lnTo>
                      <a:pt x="285" y="242"/>
                    </a:lnTo>
                    <a:lnTo>
                      <a:pt x="285" y="244"/>
                    </a:lnTo>
                    <a:lnTo>
                      <a:pt x="285" y="244"/>
                    </a:lnTo>
                    <a:close/>
                    <a:moveTo>
                      <a:pt x="246" y="186"/>
                    </a:moveTo>
                    <a:lnTo>
                      <a:pt x="245" y="187"/>
                    </a:lnTo>
                    <a:lnTo>
                      <a:pt x="245" y="187"/>
                    </a:lnTo>
                    <a:lnTo>
                      <a:pt x="233" y="193"/>
                    </a:lnTo>
                    <a:lnTo>
                      <a:pt x="223" y="202"/>
                    </a:lnTo>
                    <a:lnTo>
                      <a:pt x="223" y="202"/>
                    </a:lnTo>
                    <a:lnTo>
                      <a:pt x="219" y="206"/>
                    </a:lnTo>
                    <a:lnTo>
                      <a:pt x="214" y="211"/>
                    </a:lnTo>
                    <a:lnTo>
                      <a:pt x="211" y="217"/>
                    </a:lnTo>
                    <a:lnTo>
                      <a:pt x="208" y="222"/>
                    </a:lnTo>
                    <a:lnTo>
                      <a:pt x="208" y="222"/>
                    </a:lnTo>
                    <a:lnTo>
                      <a:pt x="206" y="229"/>
                    </a:lnTo>
                    <a:lnTo>
                      <a:pt x="205" y="236"/>
                    </a:lnTo>
                    <a:lnTo>
                      <a:pt x="204" y="243"/>
                    </a:lnTo>
                    <a:lnTo>
                      <a:pt x="202" y="250"/>
                    </a:lnTo>
                    <a:lnTo>
                      <a:pt x="202" y="250"/>
                    </a:lnTo>
                    <a:lnTo>
                      <a:pt x="204" y="257"/>
                    </a:lnTo>
                    <a:lnTo>
                      <a:pt x="205" y="264"/>
                    </a:lnTo>
                    <a:lnTo>
                      <a:pt x="206" y="271"/>
                    </a:lnTo>
                    <a:lnTo>
                      <a:pt x="209" y="277"/>
                    </a:lnTo>
                    <a:lnTo>
                      <a:pt x="209" y="277"/>
                    </a:lnTo>
                    <a:lnTo>
                      <a:pt x="213" y="286"/>
                    </a:lnTo>
                    <a:lnTo>
                      <a:pt x="219" y="294"/>
                    </a:lnTo>
                    <a:lnTo>
                      <a:pt x="26" y="294"/>
                    </a:lnTo>
                    <a:lnTo>
                      <a:pt x="26" y="294"/>
                    </a:lnTo>
                    <a:lnTo>
                      <a:pt x="24" y="293"/>
                    </a:lnTo>
                    <a:lnTo>
                      <a:pt x="21" y="290"/>
                    </a:lnTo>
                    <a:lnTo>
                      <a:pt x="20" y="288"/>
                    </a:lnTo>
                    <a:lnTo>
                      <a:pt x="18" y="284"/>
                    </a:lnTo>
                    <a:lnTo>
                      <a:pt x="18" y="106"/>
                    </a:lnTo>
                    <a:lnTo>
                      <a:pt x="18" y="106"/>
                    </a:lnTo>
                    <a:lnTo>
                      <a:pt x="20" y="102"/>
                    </a:lnTo>
                    <a:lnTo>
                      <a:pt x="21" y="100"/>
                    </a:lnTo>
                    <a:lnTo>
                      <a:pt x="24" y="98"/>
                    </a:lnTo>
                    <a:lnTo>
                      <a:pt x="26" y="98"/>
                    </a:lnTo>
                    <a:lnTo>
                      <a:pt x="237" y="98"/>
                    </a:lnTo>
                    <a:lnTo>
                      <a:pt x="237" y="98"/>
                    </a:lnTo>
                    <a:lnTo>
                      <a:pt x="241" y="98"/>
                    </a:lnTo>
                    <a:lnTo>
                      <a:pt x="243" y="100"/>
                    </a:lnTo>
                    <a:lnTo>
                      <a:pt x="245" y="102"/>
                    </a:lnTo>
                    <a:lnTo>
                      <a:pt x="246" y="106"/>
                    </a:lnTo>
                    <a:lnTo>
                      <a:pt x="24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1" name="그룹 53"/>
            <p:cNvGrpSpPr/>
            <p:nvPr/>
          </p:nvGrpSpPr>
          <p:grpSpPr>
            <a:xfrm>
              <a:off x="4089344" y="4039312"/>
              <a:ext cx="393683" cy="317073"/>
              <a:chOff x="2229073" y="5644108"/>
              <a:chExt cx="293688" cy="236538"/>
            </a:xfrm>
            <a:solidFill>
              <a:schemeClr val="bg1"/>
            </a:solidFill>
          </p:grpSpPr>
          <p:sp>
            <p:nvSpPr>
              <p:cNvPr id="32" name="Freeform 46"/>
              <p:cNvSpPr>
                <a:spLocks noEditPoints="1"/>
              </p:cNvSpPr>
              <p:nvPr/>
            </p:nvSpPr>
            <p:spPr bwMode="auto">
              <a:xfrm>
                <a:off x="2240186" y="5644108"/>
                <a:ext cx="149225" cy="66675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1"/>
                  </a:cxn>
                  <a:cxn ang="0">
                    <a:pos x="183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48" y="80"/>
                  </a:cxn>
                  <a:cxn ang="0">
                    <a:pos x="48" y="80"/>
                  </a:cxn>
                  <a:cxn ang="0">
                    <a:pos x="50" y="82"/>
                  </a:cxn>
                  <a:cxn ang="0">
                    <a:pos x="54" y="83"/>
                  </a:cxn>
                  <a:cxn ang="0">
                    <a:pos x="136" y="83"/>
                  </a:cxn>
                  <a:cxn ang="0">
                    <a:pos x="136" y="83"/>
                  </a:cxn>
                  <a:cxn ang="0">
                    <a:pos x="138" y="82"/>
                  </a:cxn>
                  <a:cxn ang="0">
                    <a:pos x="140" y="80"/>
                  </a:cxn>
                  <a:cxn ang="0">
                    <a:pos x="187" y="11"/>
                  </a:cxn>
                  <a:cxn ang="0">
                    <a:pos x="187" y="11"/>
                  </a:cxn>
                  <a:cxn ang="0">
                    <a:pos x="188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32" y="69"/>
                  </a:cxn>
                  <a:cxn ang="0">
                    <a:pos x="115" y="69"/>
                  </a:cxn>
                  <a:cxn ang="0">
                    <a:pos x="121" y="47"/>
                  </a:cxn>
                  <a:cxn ang="0">
                    <a:pos x="121" y="47"/>
                  </a:cxn>
                  <a:cxn ang="0">
                    <a:pos x="123" y="45"/>
                  </a:cxn>
                  <a:cxn ang="0">
                    <a:pos x="123" y="45"/>
                  </a:cxn>
                  <a:cxn ang="0">
                    <a:pos x="121" y="41"/>
                  </a:cxn>
                  <a:cxn ang="0">
                    <a:pos x="120" y="40"/>
                  </a:cxn>
                  <a:cxn ang="0">
                    <a:pos x="118" y="39"/>
                  </a:cxn>
                  <a:cxn ang="0">
                    <a:pos x="118" y="39"/>
                  </a:cxn>
                  <a:cxn ang="0">
                    <a:pos x="116" y="37"/>
                  </a:cxn>
                  <a:cxn ang="0">
                    <a:pos x="116" y="37"/>
                  </a:cxn>
                  <a:cxn ang="0">
                    <a:pos x="114" y="37"/>
                  </a:cxn>
                  <a:cxn ang="0">
                    <a:pos x="112" y="39"/>
                  </a:cxn>
                  <a:cxn ang="0">
                    <a:pos x="109" y="43"/>
                  </a:cxn>
                  <a:cxn ang="0">
                    <a:pos x="102" y="69"/>
                  </a:cxn>
                  <a:cxn ang="0">
                    <a:pos x="88" y="69"/>
                  </a:cxn>
                  <a:cxn ang="0">
                    <a:pos x="80" y="43"/>
                  </a:cxn>
                  <a:cxn ang="0">
                    <a:pos x="80" y="43"/>
                  </a:cxn>
                  <a:cxn ang="0">
                    <a:pos x="78" y="40"/>
                  </a:cxn>
                  <a:cxn ang="0">
                    <a:pos x="77" y="39"/>
                  </a:cxn>
                  <a:cxn ang="0">
                    <a:pos x="74" y="39"/>
                  </a:cxn>
                  <a:cxn ang="0">
                    <a:pos x="74" y="39"/>
                  </a:cxn>
                  <a:cxn ang="0">
                    <a:pos x="72" y="39"/>
                  </a:cxn>
                  <a:cxn ang="0">
                    <a:pos x="72" y="39"/>
                  </a:cxn>
                  <a:cxn ang="0">
                    <a:pos x="70" y="40"/>
                  </a:cxn>
                  <a:cxn ang="0">
                    <a:pos x="69" y="42"/>
                  </a:cxn>
                  <a:cxn ang="0">
                    <a:pos x="68" y="45"/>
                  </a:cxn>
                  <a:cxn ang="0">
                    <a:pos x="68" y="45"/>
                  </a:cxn>
                  <a:cxn ang="0">
                    <a:pos x="68" y="47"/>
                  </a:cxn>
                  <a:cxn ang="0">
                    <a:pos x="74" y="69"/>
                  </a:cxn>
                  <a:cxn ang="0">
                    <a:pos x="57" y="69"/>
                  </a:cxn>
                  <a:cxn ang="0">
                    <a:pos x="19" y="14"/>
                  </a:cxn>
                  <a:cxn ang="0">
                    <a:pos x="170" y="14"/>
                  </a:cxn>
                  <a:cxn ang="0">
                    <a:pos x="132" y="69"/>
                  </a:cxn>
                </a:cxnLst>
                <a:rect l="0" t="0" r="r" b="b"/>
                <a:pathLst>
                  <a:path w="188" h="83">
                    <a:moveTo>
                      <a:pt x="188" y="5"/>
                    </a:moveTo>
                    <a:lnTo>
                      <a:pt x="188" y="5"/>
                    </a:lnTo>
                    <a:lnTo>
                      <a:pt x="186" y="1"/>
                    </a:lnTo>
                    <a:lnTo>
                      <a:pt x="18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50" y="82"/>
                    </a:lnTo>
                    <a:lnTo>
                      <a:pt x="54" y="83"/>
                    </a:lnTo>
                    <a:lnTo>
                      <a:pt x="136" y="83"/>
                    </a:lnTo>
                    <a:lnTo>
                      <a:pt x="136" y="83"/>
                    </a:lnTo>
                    <a:lnTo>
                      <a:pt x="138" y="82"/>
                    </a:lnTo>
                    <a:lnTo>
                      <a:pt x="140" y="80"/>
                    </a:lnTo>
                    <a:lnTo>
                      <a:pt x="187" y="11"/>
                    </a:lnTo>
                    <a:lnTo>
                      <a:pt x="187" y="11"/>
                    </a:lnTo>
                    <a:lnTo>
                      <a:pt x="188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lnTo>
                      <a:pt x="188" y="5"/>
                    </a:lnTo>
                    <a:close/>
                    <a:moveTo>
                      <a:pt x="132" y="69"/>
                    </a:moveTo>
                    <a:lnTo>
                      <a:pt x="115" y="69"/>
                    </a:lnTo>
                    <a:lnTo>
                      <a:pt x="121" y="47"/>
                    </a:lnTo>
                    <a:lnTo>
                      <a:pt x="121" y="47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1" y="41"/>
                    </a:lnTo>
                    <a:lnTo>
                      <a:pt x="120" y="40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112" y="39"/>
                    </a:lnTo>
                    <a:lnTo>
                      <a:pt x="109" y="43"/>
                    </a:lnTo>
                    <a:lnTo>
                      <a:pt x="102" y="69"/>
                    </a:lnTo>
                    <a:lnTo>
                      <a:pt x="88" y="69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78" y="40"/>
                    </a:lnTo>
                    <a:lnTo>
                      <a:pt x="77" y="3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70" y="40"/>
                    </a:lnTo>
                    <a:lnTo>
                      <a:pt x="69" y="42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74" y="69"/>
                    </a:lnTo>
                    <a:lnTo>
                      <a:pt x="57" y="69"/>
                    </a:lnTo>
                    <a:lnTo>
                      <a:pt x="19" y="14"/>
                    </a:lnTo>
                    <a:lnTo>
                      <a:pt x="170" y="14"/>
                    </a:lnTo>
                    <a:lnTo>
                      <a:pt x="13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2411636" y="5831433"/>
                <a:ext cx="55563" cy="1746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6" y="21"/>
                  </a:cxn>
                  <a:cxn ang="0">
                    <a:pos x="10" y="22"/>
                  </a:cxn>
                  <a:cxn ang="0">
                    <a:pos x="60" y="22"/>
                  </a:cxn>
                  <a:cxn ang="0">
                    <a:pos x="60" y="22"/>
                  </a:cxn>
                  <a:cxn ang="0">
                    <a:pos x="64" y="21"/>
                  </a:cxn>
                  <a:cxn ang="0">
                    <a:pos x="67" y="18"/>
                  </a:cxn>
                  <a:cxn ang="0">
                    <a:pos x="69" y="15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69" y="6"/>
                  </a:cxn>
                  <a:cxn ang="0">
                    <a:pos x="67" y="3"/>
                  </a:cxn>
                  <a:cxn ang="0">
                    <a:pos x="64" y="1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70" h="22">
                    <a:moveTo>
                      <a:pt x="6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10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4" y="21"/>
                    </a:lnTo>
                    <a:lnTo>
                      <a:pt x="67" y="18"/>
                    </a:lnTo>
                    <a:lnTo>
                      <a:pt x="69" y="15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69" y="6"/>
                    </a:lnTo>
                    <a:lnTo>
                      <a:pt x="67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2411636" y="5809208"/>
                <a:ext cx="55563" cy="1587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10" y="21"/>
                  </a:cxn>
                  <a:cxn ang="0">
                    <a:pos x="60" y="21"/>
                  </a:cxn>
                  <a:cxn ang="0">
                    <a:pos x="60" y="21"/>
                  </a:cxn>
                  <a:cxn ang="0">
                    <a:pos x="64" y="20"/>
                  </a:cxn>
                  <a:cxn ang="0">
                    <a:pos x="67" y="18"/>
                  </a:cxn>
                  <a:cxn ang="0">
                    <a:pos x="69" y="14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69" y="7"/>
                  </a:cxn>
                  <a:cxn ang="0">
                    <a:pos x="67" y="3"/>
                  </a:cxn>
                  <a:cxn ang="0">
                    <a:pos x="64" y="1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70" h="21">
                    <a:moveTo>
                      <a:pt x="6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4" y="20"/>
                    </a:lnTo>
                    <a:lnTo>
                      <a:pt x="67" y="18"/>
                    </a:lnTo>
                    <a:lnTo>
                      <a:pt x="69" y="14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9" y="7"/>
                    </a:lnTo>
                    <a:lnTo>
                      <a:pt x="67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2411636" y="5783808"/>
                <a:ext cx="55563" cy="1746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10" y="21"/>
                  </a:cxn>
                  <a:cxn ang="0">
                    <a:pos x="60" y="21"/>
                  </a:cxn>
                  <a:cxn ang="0">
                    <a:pos x="60" y="21"/>
                  </a:cxn>
                  <a:cxn ang="0">
                    <a:pos x="64" y="21"/>
                  </a:cxn>
                  <a:cxn ang="0">
                    <a:pos x="67" y="19"/>
                  </a:cxn>
                  <a:cxn ang="0">
                    <a:pos x="69" y="16"/>
                  </a:cxn>
                  <a:cxn ang="0">
                    <a:pos x="70" y="11"/>
                  </a:cxn>
                  <a:cxn ang="0">
                    <a:pos x="70" y="11"/>
                  </a:cxn>
                  <a:cxn ang="0">
                    <a:pos x="69" y="7"/>
                  </a:cxn>
                  <a:cxn ang="0">
                    <a:pos x="67" y="4"/>
                  </a:cxn>
                  <a:cxn ang="0">
                    <a:pos x="64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70" h="21">
                    <a:moveTo>
                      <a:pt x="6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4" y="21"/>
                    </a:lnTo>
                    <a:lnTo>
                      <a:pt x="67" y="19"/>
                    </a:lnTo>
                    <a:lnTo>
                      <a:pt x="69" y="16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69" y="7"/>
                    </a:lnTo>
                    <a:lnTo>
                      <a:pt x="67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50"/>
              <p:cNvSpPr>
                <a:spLocks/>
              </p:cNvSpPr>
              <p:nvPr/>
            </p:nvSpPr>
            <p:spPr bwMode="auto">
              <a:xfrm>
                <a:off x="2481486" y="5856833"/>
                <a:ext cx="41275" cy="1587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44" y="21"/>
                  </a:cxn>
                  <a:cxn ang="0">
                    <a:pos x="44" y="21"/>
                  </a:cxn>
                  <a:cxn ang="0">
                    <a:pos x="47" y="20"/>
                  </a:cxn>
                  <a:cxn ang="0">
                    <a:pos x="50" y="18"/>
                  </a:cxn>
                  <a:cxn ang="0">
                    <a:pos x="52" y="15"/>
                  </a:cxn>
                  <a:cxn ang="0">
                    <a:pos x="52" y="11"/>
                  </a:cxn>
                  <a:cxn ang="0">
                    <a:pos x="52" y="11"/>
                  </a:cxn>
                  <a:cxn ang="0">
                    <a:pos x="52" y="7"/>
                  </a:cxn>
                  <a:cxn ang="0">
                    <a:pos x="50" y="4"/>
                  </a:cxn>
                  <a:cxn ang="0">
                    <a:pos x="47" y="1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52" h="21">
                    <a:moveTo>
                      <a:pt x="4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6" y="20"/>
                    </a:lnTo>
                    <a:lnTo>
                      <a:pt x="8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7" y="20"/>
                    </a:lnTo>
                    <a:lnTo>
                      <a:pt x="50" y="18"/>
                    </a:lnTo>
                    <a:lnTo>
                      <a:pt x="52" y="15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7"/>
                    </a:lnTo>
                    <a:lnTo>
                      <a:pt x="50" y="4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51"/>
              <p:cNvSpPr>
                <a:spLocks/>
              </p:cNvSpPr>
              <p:nvPr/>
            </p:nvSpPr>
            <p:spPr bwMode="auto">
              <a:xfrm>
                <a:off x="2481486" y="5831433"/>
                <a:ext cx="41275" cy="17463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44" y="22"/>
                  </a:cxn>
                  <a:cxn ang="0">
                    <a:pos x="44" y="22"/>
                  </a:cxn>
                  <a:cxn ang="0">
                    <a:pos x="47" y="21"/>
                  </a:cxn>
                  <a:cxn ang="0">
                    <a:pos x="50" y="18"/>
                  </a:cxn>
                  <a:cxn ang="0">
                    <a:pos x="52" y="15"/>
                  </a:cxn>
                  <a:cxn ang="0">
                    <a:pos x="52" y="11"/>
                  </a:cxn>
                  <a:cxn ang="0">
                    <a:pos x="52" y="11"/>
                  </a:cxn>
                  <a:cxn ang="0">
                    <a:pos x="52" y="6"/>
                  </a:cxn>
                  <a:cxn ang="0">
                    <a:pos x="50" y="3"/>
                  </a:cxn>
                  <a:cxn ang="0">
                    <a:pos x="47" y="1"/>
                  </a:cxn>
                  <a:cxn ang="0">
                    <a:pos x="4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6" y="21"/>
                  </a:cxn>
                  <a:cxn ang="0">
                    <a:pos x="8" y="22"/>
                  </a:cxn>
                  <a:cxn ang="0">
                    <a:pos x="8" y="22"/>
                  </a:cxn>
                </a:cxnLst>
                <a:rect l="0" t="0" r="r" b="b"/>
                <a:pathLst>
                  <a:path w="52" h="22">
                    <a:moveTo>
                      <a:pt x="8" y="22"/>
                    </a:moveTo>
                    <a:lnTo>
                      <a:pt x="44" y="22"/>
                    </a:lnTo>
                    <a:lnTo>
                      <a:pt x="44" y="22"/>
                    </a:lnTo>
                    <a:lnTo>
                      <a:pt x="47" y="21"/>
                    </a:lnTo>
                    <a:lnTo>
                      <a:pt x="50" y="18"/>
                    </a:lnTo>
                    <a:lnTo>
                      <a:pt x="52" y="15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6"/>
                    </a:lnTo>
                    <a:lnTo>
                      <a:pt x="50" y="3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52"/>
              <p:cNvSpPr>
                <a:spLocks noEditPoints="1"/>
              </p:cNvSpPr>
              <p:nvPr/>
            </p:nvSpPr>
            <p:spPr bwMode="auto">
              <a:xfrm>
                <a:off x="2229073" y="5717133"/>
                <a:ext cx="238125" cy="163513"/>
              </a:xfrm>
              <a:custGeom>
                <a:avLst/>
                <a:gdLst/>
                <a:ahLst/>
                <a:cxnLst>
                  <a:cxn ang="0">
                    <a:pos x="176" y="19"/>
                  </a:cxn>
                  <a:cxn ang="0">
                    <a:pos x="150" y="1"/>
                  </a:cxn>
                  <a:cxn ang="0">
                    <a:pos x="64" y="1"/>
                  </a:cxn>
                  <a:cxn ang="0">
                    <a:pos x="4" y="66"/>
                  </a:cxn>
                  <a:cxn ang="0">
                    <a:pos x="1" y="69"/>
                  </a:cxn>
                  <a:cxn ang="0">
                    <a:pos x="1" y="183"/>
                  </a:cxn>
                  <a:cxn ang="0">
                    <a:pos x="11" y="202"/>
                  </a:cxn>
                  <a:cxn ang="0">
                    <a:pos x="189" y="206"/>
                  </a:cxn>
                  <a:cxn ang="0">
                    <a:pos x="203" y="202"/>
                  </a:cxn>
                  <a:cxn ang="0">
                    <a:pos x="214" y="183"/>
                  </a:cxn>
                  <a:cxn ang="0">
                    <a:pos x="214" y="69"/>
                  </a:cxn>
                  <a:cxn ang="0">
                    <a:pos x="48" y="28"/>
                  </a:cxn>
                  <a:cxn ang="0">
                    <a:pos x="61" y="20"/>
                  </a:cxn>
                  <a:cxn ang="0">
                    <a:pos x="84" y="16"/>
                  </a:cxn>
                  <a:cxn ang="0">
                    <a:pos x="78" y="43"/>
                  </a:cxn>
                  <a:cxn ang="0">
                    <a:pos x="82" y="49"/>
                  </a:cxn>
                  <a:cxn ang="0">
                    <a:pos x="88" y="48"/>
                  </a:cxn>
                  <a:cxn ang="0">
                    <a:pos x="116" y="16"/>
                  </a:cxn>
                  <a:cxn ang="0">
                    <a:pos x="126" y="49"/>
                  </a:cxn>
                  <a:cxn ang="0">
                    <a:pos x="131" y="51"/>
                  </a:cxn>
                  <a:cxn ang="0">
                    <a:pos x="137" y="46"/>
                  </a:cxn>
                  <a:cxn ang="0">
                    <a:pos x="130" y="16"/>
                  </a:cxn>
                  <a:cxn ang="0">
                    <a:pos x="147" y="17"/>
                  </a:cxn>
                  <a:cxn ang="0">
                    <a:pos x="193" y="65"/>
                  </a:cxn>
                  <a:cxn ang="0">
                    <a:pos x="200" y="178"/>
                  </a:cxn>
                  <a:cxn ang="0">
                    <a:pos x="189" y="191"/>
                  </a:cxn>
                  <a:cxn ang="0">
                    <a:pos x="17" y="187"/>
                  </a:cxn>
                  <a:cxn ang="0">
                    <a:pos x="200" y="80"/>
                  </a:cxn>
                  <a:cxn ang="0">
                    <a:pos x="240" y="175"/>
                  </a:cxn>
                  <a:cxn ang="0">
                    <a:pos x="230" y="186"/>
                  </a:cxn>
                  <a:cxn ang="0">
                    <a:pos x="236" y="195"/>
                  </a:cxn>
                  <a:cxn ang="0">
                    <a:pos x="294" y="195"/>
                  </a:cxn>
                  <a:cxn ang="0">
                    <a:pos x="300" y="186"/>
                  </a:cxn>
                  <a:cxn ang="0">
                    <a:pos x="290" y="175"/>
                  </a:cxn>
                  <a:cxn ang="0">
                    <a:pos x="83" y="162"/>
                  </a:cxn>
                  <a:cxn ang="0">
                    <a:pos x="121" y="162"/>
                  </a:cxn>
                  <a:cxn ang="0">
                    <a:pos x="156" y="130"/>
                  </a:cxn>
                  <a:cxn ang="0">
                    <a:pos x="133" y="130"/>
                  </a:cxn>
                  <a:cxn ang="0">
                    <a:pos x="97" y="130"/>
                  </a:cxn>
                  <a:cxn ang="0">
                    <a:pos x="74" y="130"/>
                  </a:cxn>
                  <a:cxn ang="0">
                    <a:pos x="130" y="145"/>
                  </a:cxn>
                  <a:cxn ang="0">
                    <a:pos x="129" y="151"/>
                  </a:cxn>
                  <a:cxn ang="0">
                    <a:pos x="129" y="148"/>
                  </a:cxn>
                  <a:cxn ang="0">
                    <a:pos x="108" y="125"/>
                  </a:cxn>
                  <a:cxn ang="0">
                    <a:pos x="110" y="118"/>
                  </a:cxn>
                  <a:cxn ang="0">
                    <a:pos x="110" y="121"/>
                  </a:cxn>
                  <a:cxn ang="0">
                    <a:pos x="108" y="125"/>
                  </a:cxn>
                  <a:cxn ang="0">
                    <a:pos x="92" y="151"/>
                  </a:cxn>
                  <a:cxn ang="0">
                    <a:pos x="91" y="148"/>
                  </a:cxn>
                </a:cxnLst>
                <a:rect l="0" t="0" r="r" b="b"/>
                <a:pathLst>
                  <a:path w="300" h="206">
                    <a:moveTo>
                      <a:pt x="212" y="67"/>
                    </a:moveTo>
                    <a:lnTo>
                      <a:pt x="212" y="67"/>
                    </a:lnTo>
                    <a:lnTo>
                      <a:pt x="211" y="66"/>
                    </a:lnTo>
                    <a:lnTo>
                      <a:pt x="176" y="19"/>
                    </a:lnTo>
                    <a:lnTo>
                      <a:pt x="176" y="19"/>
                    </a:lnTo>
                    <a:lnTo>
                      <a:pt x="168" y="11"/>
                    </a:lnTo>
                    <a:lnTo>
                      <a:pt x="160" y="6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4" y="1"/>
                    </a:lnTo>
                    <a:lnTo>
                      <a:pt x="55" y="6"/>
                    </a:lnTo>
                    <a:lnTo>
                      <a:pt x="46" y="11"/>
                    </a:lnTo>
                    <a:lnTo>
                      <a:pt x="38" y="19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1" y="69"/>
                    </a:lnTo>
                    <a:lnTo>
                      <a:pt x="0" y="72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" y="183"/>
                    </a:lnTo>
                    <a:lnTo>
                      <a:pt x="2" y="189"/>
                    </a:lnTo>
                    <a:lnTo>
                      <a:pt x="4" y="194"/>
                    </a:lnTo>
                    <a:lnTo>
                      <a:pt x="7" y="197"/>
                    </a:lnTo>
                    <a:lnTo>
                      <a:pt x="11" y="202"/>
                    </a:lnTo>
                    <a:lnTo>
                      <a:pt x="15" y="204"/>
                    </a:lnTo>
                    <a:lnTo>
                      <a:pt x="19" y="206"/>
                    </a:lnTo>
                    <a:lnTo>
                      <a:pt x="25" y="206"/>
                    </a:lnTo>
                    <a:lnTo>
                      <a:pt x="189" y="206"/>
                    </a:lnTo>
                    <a:lnTo>
                      <a:pt x="189" y="206"/>
                    </a:lnTo>
                    <a:lnTo>
                      <a:pt x="195" y="206"/>
                    </a:lnTo>
                    <a:lnTo>
                      <a:pt x="199" y="204"/>
                    </a:lnTo>
                    <a:lnTo>
                      <a:pt x="203" y="202"/>
                    </a:lnTo>
                    <a:lnTo>
                      <a:pt x="207" y="197"/>
                    </a:lnTo>
                    <a:lnTo>
                      <a:pt x="210" y="194"/>
                    </a:lnTo>
                    <a:lnTo>
                      <a:pt x="212" y="189"/>
                    </a:lnTo>
                    <a:lnTo>
                      <a:pt x="214" y="183"/>
                    </a:lnTo>
                    <a:lnTo>
                      <a:pt x="214" y="178"/>
                    </a:lnTo>
                    <a:lnTo>
                      <a:pt x="214" y="72"/>
                    </a:lnTo>
                    <a:lnTo>
                      <a:pt x="214" y="72"/>
                    </a:lnTo>
                    <a:lnTo>
                      <a:pt x="214" y="69"/>
                    </a:lnTo>
                    <a:lnTo>
                      <a:pt x="212" y="67"/>
                    </a:lnTo>
                    <a:lnTo>
                      <a:pt x="212" y="67"/>
                    </a:lnTo>
                    <a:close/>
                    <a:moveTo>
                      <a:pt x="49" y="29"/>
                    </a:moveTo>
                    <a:lnTo>
                      <a:pt x="48" y="28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5" y="24"/>
                    </a:lnTo>
                    <a:lnTo>
                      <a:pt x="61" y="20"/>
                    </a:lnTo>
                    <a:lnTo>
                      <a:pt x="68" y="17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84" y="16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9" y="47"/>
                    </a:lnTo>
                    <a:lnTo>
                      <a:pt x="80" y="48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4" y="51"/>
                    </a:lnTo>
                    <a:lnTo>
                      <a:pt x="84" y="51"/>
                    </a:lnTo>
                    <a:lnTo>
                      <a:pt x="86" y="49"/>
                    </a:lnTo>
                    <a:lnTo>
                      <a:pt x="88" y="48"/>
                    </a:lnTo>
                    <a:lnTo>
                      <a:pt x="90" y="47"/>
                    </a:lnTo>
                    <a:lnTo>
                      <a:pt x="91" y="45"/>
                    </a:lnTo>
                    <a:lnTo>
                      <a:pt x="99" y="16"/>
                    </a:lnTo>
                    <a:lnTo>
                      <a:pt x="116" y="16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4" y="47"/>
                    </a:lnTo>
                    <a:lnTo>
                      <a:pt x="126" y="49"/>
                    </a:lnTo>
                    <a:lnTo>
                      <a:pt x="127" y="51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1" y="51"/>
                    </a:lnTo>
                    <a:lnTo>
                      <a:pt x="131" y="51"/>
                    </a:lnTo>
                    <a:lnTo>
                      <a:pt x="133" y="49"/>
                    </a:lnTo>
                    <a:lnTo>
                      <a:pt x="136" y="48"/>
                    </a:lnTo>
                    <a:lnTo>
                      <a:pt x="137" y="46"/>
                    </a:lnTo>
                    <a:lnTo>
                      <a:pt x="137" y="43"/>
                    </a:lnTo>
                    <a:lnTo>
                      <a:pt x="137" y="43"/>
                    </a:lnTo>
                    <a:lnTo>
                      <a:pt x="137" y="42"/>
                    </a:lnTo>
                    <a:lnTo>
                      <a:pt x="130" y="16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7" y="17"/>
                    </a:lnTo>
                    <a:lnTo>
                      <a:pt x="154" y="20"/>
                    </a:lnTo>
                    <a:lnTo>
                      <a:pt x="161" y="24"/>
                    </a:lnTo>
                    <a:lnTo>
                      <a:pt x="165" y="29"/>
                    </a:lnTo>
                    <a:lnTo>
                      <a:pt x="193" y="65"/>
                    </a:lnTo>
                    <a:lnTo>
                      <a:pt x="23" y="65"/>
                    </a:lnTo>
                    <a:lnTo>
                      <a:pt x="49" y="29"/>
                    </a:lnTo>
                    <a:close/>
                    <a:moveTo>
                      <a:pt x="200" y="178"/>
                    </a:moveTo>
                    <a:lnTo>
                      <a:pt x="200" y="178"/>
                    </a:lnTo>
                    <a:lnTo>
                      <a:pt x="199" y="183"/>
                    </a:lnTo>
                    <a:lnTo>
                      <a:pt x="197" y="187"/>
                    </a:lnTo>
                    <a:lnTo>
                      <a:pt x="194" y="190"/>
                    </a:lnTo>
                    <a:lnTo>
                      <a:pt x="189" y="191"/>
                    </a:lnTo>
                    <a:lnTo>
                      <a:pt x="25" y="191"/>
                    </a:lnTo>
                    <a:lnTo>
                      <a:pt x="25" y="191"/>
                    </a:lnTo>
                    <a:lnTo>
                      <a:pt x="21" y="190"/>
                    </a:lnTo>
                    <a:lnTo>
                      <a:pt x="17" y="187"/>
                    </a:lnTo>
                    <a:lnTo>
                      <a:pt x="15" y="183"/>
                    </a:lnTo>
                    <a:lnTo>
                      <a:pt x="14" y="178"/>
                    </a:lnTo>
                    <a:lnTo>
                      <a:pt x="14" y="80"/>
                    </a:lnTo>
                    <a:lnTo>
                      <a:pt x="200" y="80"/>
                    </a:lnTo>
                    <a:lnTo>
                      <a:pt x="200" y="178"/>
                    </a:lnTo>
                    <a:close/>
                    <a:moveTo>
                      <a:pt x="290" y="175"/>
                    </a:moveTo>
                    <a:lnTo>
                      <a:pt x="240" y="175"/>
                    </a:lnTo>
                    <a:lnTo>
                      <a:pt x="240" y="175"/>
                    </a:lnTo>
                    <a:lnTo>
                      <a:pt x="236" y="176"/>
                    </a:lnTo>
                    <a:lnTo>
                      <a:pt x="233" y="179"/>
                    </a:lnTo>
                    <a:lnTo>
                      <a:pt x="231" y="182"/>
                    </a:lnTo>
                    <a:lnTo>
                      <a:pt x="230" y="186"/>
                    </a:lnTo>
                    <a:lnTo>
                      <a:pt x="230" y="186"/>
                    </a:lnTo>
                    <a:lnTo>
                      <a:pt x="231" y="190"/>
                    </a:lnTo>
                    <a:lnTo>
                      <a:pt x="233" y="193"/>
                    </a:lnTo>
                    <a:lnTo>
                      <a:pt x="236" y="195"/>
                    </a:lnTo>
                    <a:lnTo>
                      <a:pt x="240" y="196"/>
                    </a:lnTo>
                    <a:lnTo>
                      <a:pt x="290" y="196"/>
                    </a:lnTo>
                    <a:lnTo>
                      <a:pt x="290" y="196"/>
                    </a:lnTo>
                    <a:lnTo>
                      <a:pt x="294" y="195"/>
                    </a:lnTo>
                    <a:lnTo>
                      <a:pt x="297" y="193"/>
                    </a:lnTo>
                    <a:lnTo>
                      <a:pt x="299" y="190"/>
                    </a:lnTo>
                    <a:lnTo>
                      <a:pt x="300" y="186"/>
                    </a:lnTo>
                    <a:lnTo>
                      <a:pt x="300" y="186"/>
                    </a:lnTo>
                    <a:lnTo>
                      <a:pt x="299" y="182"/>
                    </a:lnTo>
                    <a:lnTo>
                      <a:pt x="297" y="179"/>
                    </a:lnTo>
                    <a:lnTo>
                      <a:pt x="294" y="176"/>
                    </a:lnTo>
                    <a:lnTo>
                      <a:pt x="290" y="175"/>
                    </a:lnTo>
                    <a:lnTo>
                      <a:pt x="290" y="175"/>
                    </a:lnTo>
                    <a:close/>
                    <a:moveTo>
                      <a:pt x="64" y="137"/>
                    </a:moveTo>
                    <a:lnTo>
                      <a:pt x="76" y="137"/>
                    </a:lnTo>
                    <a:lnTo>
                      <a:pt x="83" y="162"/>
                    </a:lnTo>
                    <a:lnTo>
                      <a:pt x="98" y="162"/>
                    </a:lnTo>
                    <a:lnTo>
                      <a:pt x="105" y="137"/>
                    </a:lnTo>
                    <a:lnTo>
                      <a:pt x="115" y="137"/>
                    </a:lnTo>
                    <a:lnTo>
                      <a:pt x="121" y="162"/>
                    </a:lnTo>
                    <a:lnTo>
                      <a:pt x="137" y="162"/>
                    </a:lnTo>
                    <a:lnTo>
                      <a:pt x="143" y="137"/>
                    </a:lnTo>
                    <a:lnTo>
                      <a:pt x="156" y="137"/>
                    </a:lnTo>
                    <a:lnTo>
                      <a:pt x="156" y="130"/>
                    </a:lnTo>
                    <a:lnTo>
                      <a:pt x="145" y="130"/>
                    </a:lnTo>
                    <a:lnTo>
                      <a:pt x="152" y="105"/>
                    </a:lnTo>
                    <a:lnTo>
                      <a:pt x="139" y="105"/>
                    </a:lnTo>
                    <a:lnTo>
                      <a:pt x="133" y="130"/>
                    </a:lnTo>
                    <a:lnTo>
                      <a:pt x="124" y="130"/>
                    </a:lnTo>
                    <a:lnTo>
                      <a:pt x="117" y="105"/>
                    </a:lnTo>
                    <a:lnTo>
                      <a:pt x="104" y="105"/>
                    </a:lnTo>
                    <a:lnTo>
                      <a:pt x="97" y="130"/>
                    </a:lnTo>
                    <a:lnTo>
                      <a:pt x="87" y="130"/>
                    </a:lnTo>
                    <a:lnTo>
                      <a:pt x="81" y="105"/>
                    </a:lnTo>
                    <a:lnTo>
                      <a:pt x="68" y="105"/>
                    </a:lnTo>
                    <a:lnTo>
                      <a:pt x="74" y="130"/>
                    </a:lnTo>
                    <a:lnTo>
                      <a:pt x="64" y="130"/>
                    </a:lnTo>
                    <a:lnTo>
                      <a:pt x="64" y="137"/>
                    </a:lnTo>
                    <a:close/>
                    <a:moveTo>
                      <a:pt x="132" y="137"/>
                    </a:moveTo>
                    <a:lnTo>
                      <a:pt x="130" y="145"/>
                    </a:lnTo>
                    <a:lnTo>
                      <a:pt x="130" y="145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29" y="151"/>
                    </a:lnTo>
                    <a:lnTo>
                      <a:pt x="129" y="151"/>
                    </a:lnTo>
                    <a:lnTo>
                      <a:pt x="129" y="151"/>
                    </a:lnTo>
                    <a:lnTo>
                      <a:pt x="129" y="148"/>
                    </a:lnTo>
                    <a:lnTo>
                      <a:pt x="129" y="148"/>
                    </a:lnTo>
                    <a:lnTo>
                      <a:pt x="128" y="146"/>
                    </a:lnTo>
                    <a:lnTo>
                      <a:pt x="126" y="137"/>
                    </a:lnTo>
                    <a:lnTo>
                      <a:pt x="132" y="137"/>
                    </a:lnTo>
                    <a:close/>
                    <a:moveTo>
                      <a:pt x="108" y="125"/>
                    </a:moveTo>
                    <a:lnTo>
                      <a:pt x="108" y="125"/>
                    </a:lnTo>
                    <a:lnTo>
                      <a:pt x="109" y="121"/>
                    </a:lnTo>
                    <a:lnTo>
                      <a:pt x="109" y="121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11" y="125"/>
                    </a:lnTo>
                    <a:lnTo>
                      <a:pt x="113" y="130"/>
                    </a:lnTo>
                    <a:lnTo>
                      <a:pt x="107" y="130"/>
                    </a:lnTo>
                    <a:lnTo>
                      <a:pt x="108" y="125"/>
                    </a:lnTo>
                    <a:close/>
                    <a:moveTo>
                      <a:pt x="95" y="137"/>
                    </a:moveTo>
                    <a:lnTo>
                      <a:pt x="93" y="146"/>
                    </a:lnTo>
                    <a:lnTo>
                      <a:pt x="93" y="146"/>
                    </a:lnTo>
                    <a:lnTo>
                      <a:pt x="92" y="151"/>
                    </a:lnTo>
                    <a:lnTo>
                      <a:pt x="92" y="151"/>
                    </a:lnTo>
                    <a:lnTo>
                      <a:pt x="92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91" y="146"/>
                    </a:lnTo>
                    <a:lnTo>
                      <a:pt x="88" y="137"/>
                    </a:lnTo>
                    <a:lnTo>
                      <a:pt x="95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6145" y="3017065"/>
            <a:ext cx="1390265" cy="1336656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971550" y="1950492"/>
            <a:ext cx="34366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bg2">
                    <a:lumMod val="2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   </a:t>
            </a:r>
            <a:r>
              <a:rPr kumimoji="0"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상호부조 및 공익활동 </a:t>
            </a:r>
            <a:endParaRPr kumimoji="0" lang="en-US" altLang="ko-KR" sz="2000" b="1" dirty="0" smtClean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latin typeface="HY헤드라인M" pitchFamily="18" charset="-127"/>
              <a:ea typeface="HY헤드라인M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지역별 또는 교회 단위 공생공빈</a:t>
            </a:r>
            <a:endParaRPr kumimoji="0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밀알 협동조합 공통체와 유기적 협력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자연과 인간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생명 공동체를 위하여 </a:t>
            </a:r>
            <a:endParaRPr kumimoji="0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헌신하는 그 시스템을 추구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860032" y="1849467"/>
            <a:ext cx="318521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기쁨과 평화</a:t>
            </a:r>
            <a:endParaRPr kumimoji="0" lang="en-US" altLang="ko-KR" sz="2000" b="1" dirty="0" smtClean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b="1" dirty="0" smtClean="0">
              <a:solidFill>
                <a:srgbClr val="706246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생명의 하느님 나라를 선포하고 그 생명의 삶에 영원히 참여하는 그리스도인으로서 자연과 인간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생명 공동체를 위하여 헌신하는 그 시스템을 완성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 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교회와 사회의 미래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,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생명공동체를 위해</a:t>
            </a:r>
            <a:r>
              <a:rPr lang="en-US" altLang="ko-KR" sz="1200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endParaRPr lang="en-US" altLang="ko-KR" sz="1200" dirty="0" smtClean="0"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   헌신하는 인적자원을 양성</a:t>
            </a:r>
            <a:endParaRPr lang="en-US" altLang="ko-KR" sz="1200" dirty="0">
              <a:latin typeface="Arial" charset="0"/>
              <a:cs typeface="Arial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82663" y="3933081"/>
            <a:ext cx="350087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생명복음 전파</a:t>
            </a:r>
            <a:endParaRPr kumimoji="0" lang="en-US" altLang="ko-KR" sz="2000" b="1" dirty="0" smtClean="0">
              <a:solidFill>
                <a:schemeClr val="accent5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latin typeface="+mn-lt"/>
              <a:ea typeface="+mn-ea"/>
            </a:endParaRPr>
          </a:p>
          <a:p>
            <a:pPr>
              <a:buFontTx/>
              <a:buChar char="-"/>
              <a:defRPr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공동의 집에서 벌어지는 생태 위기를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해결 할 피조물에 관한 복음 전파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인류와 환경이 맺은 약속에 대한 교육을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통하여 생태적 회개를 이루고 기쁨과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>
              <a:defRPr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평화를 이룩할 수 있는 발판을 마련</a:t>
            </a:r>
            <a:endParaRPr kumimoji="0" lang="en-US" altLang="ko-KR" sz="1600" dirty="0"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583049" y="3933081"/>
            <a:ext cx="35044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공동체의 협력망 구축</a:t>
            </a:r>
            <a:endParaRPr kumimoji="0" lang="en-US" altLang="ko-KR" sz="2000" b="1" dirty="0" smtClean="0">
              <a:solidFill>
                <a:schemeClr val="accent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 algn="r">
              <a:defRPr/>
            </a:pPr>
            <a:endParaRPr lang="en-US" altLang="ko-KR" sz="800" dirty="0"/>
          </a:p>
          <a:p>
            <a:pPr>
              <a:buFontTx/>
              <a:buChar char="-"/>
              <a:defRPr/>
            </a:pP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사회 문제들을 해결 할 공동체의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협력망인 공생공빈밀알을 알리고 결집된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힘과 일치된 노력을 이끌어 냄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FontTx/>
              <a:buChar char="-"/>
              <a:defRPr/>
            </a:pP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결집된 힘과 일치된 노력으로 구조적인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환경문제를 개선하여 생태적 회개를 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>
              <a:defRPr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Arial" charset="0"/>
              </a:rPr>
              <a:t>이룩함</a:t>
            </a:r>
            <a:endParaRPr lang="en-US" altLang="ko-KR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0"/>
          <p:cNvGrpSpPr>
            <a:grpSpLocks/>
          </p:cNvGrpSpPr>
          <p:nvPr/>
        </p:nvGrpSpPr>
        <p:grpSpPr bwMode="auto">
          <a:xfrm>
            <a:off x="792163" y="1676400"/>
            <a:ext cx="8351837" cy="3477307"/>
            <a:chOff x="929337" y="1676376"/>
            <a:chExt cx="8351143" cy="3477765"/>
          </a:xfrm>
        </p:grpSpPr>
        <p:grpSp>
          <p:nvGrpSpPr>
            <p:cNvPr id="4" name="그룹 38"/>
            <p:cNvGrpSpPr>
              <a:grpSpLocks/>
            </p:cNvGrpSpPr>
            <p:nvPr/>
          </p:nvGrpSpPr>
          <p:grpSpPr bwMode="auto">
            <a:xfrm>
              <a:off x="3001941" y="1676376"/>
              <a:ext cx="2668009" cy="3477765"/>
              <a:chOff x="3401024" y="2248500"/>
              <a:chExt cx="1377995" cy="3477765"/>
            </a:xfrm>
          </p:grpSpPr>
          <p:grpSp>
            <p:nvGrpSpPr>
              <p:cNvPr id="13" name="그룹 40"/>
              <p:cNvGrpSpPr/>
              <p:nvPr/>
            </p:nvGrpSpPr>
            <p:grpSpPr>
              <a:xfrm>
                <a:off x="3683902" y="2467187"/>
                <a:ext cx="1089459" cy="3259078"/>
                <a:chOff x="3768800" y="2164457"/>
                <a:chExt cx="1089459" cy="3259078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17" name="원통 16"/>
                <p:cNvSpPr/>
                <p:nvPr/>
              </p:nvSpPr>
              <p:spPr bwMode="auto">
                <a:xfrm>
                  <a:off x="3768800" y="3707425"/>
                  <a:ext cx="1089459" cy="1716110"/>
                </a:xfrm>
                <a:prstGeom prst="can">
                  <a:avLst>
                    <a:gd name="adj" fmla="val 13207"/>
                  </a:avLst>
                </a:prstGeom>
                <a:gradFill flip="none" rotWithShape="1">
                  <a:gsLst>
                    <a:gs pos="14000">
                      <a:srgbClr val="706246">
                        <a:shade val="30000"/>
                        <a:satMod val="115000"/>
                      </a:srgbClr>
                    </a:gs>
                    <a:gs pos="49000">
                      <a:srgbClr val="706040"/>
                    </a:gs>
                    <a:gs pos="66000">
                      <a:srgbClr val="877653"/>
                    </a:gs>
                    <a:gs pos="66000">
                      <a:srgbClr val="807050"/>
                    </a:gs>
                    <a:gs pos="87000">
                      <a:srgbClr val="65583F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25400" dir="2700000" algn="tl" rotWithShape="0">
                    <a:prstClr val="black">
                      <a:alpha val="25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/>
                </a:scene3d>
                <a:sp3d>
                  <a:bevelT w="152400" h="50800" prst="softRound"/>
                </a:sp3d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sysClr val="window" lastClr="FFFFFF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18" name="원통 17"/>
                <p:cNvSpPr/>
                <p:nvPr/>
              </p:nvSpPr>
              <p:spPr bwMode="auto">
                <a:xfrm>
                  <a:off x="3778139" y="2184940"/>
                  <a:ext cx="1080120" cy="1741562"/>
                </a:xfrm>
                <a:prstGeom prst="can">
                  <a:avLst>
                    <a:gd name="adj" fmla="val 13207"/>
                  </a:avLst>
                </a:prstGeom>
                <a:gradFill flip="none" rotWithShape="1">
                  <a:gsLst>
                    <a:gs pos="0">
                      <a:srgbClr val="7CC5DD">
                        <a:shade val="30000"/>
                        <a:satMod val="115000"/>
                      </a:srgbClr>
                    </a:gs>
                    <a:gs pos="50000">
                      <a:srgbClr val="7CC5DD">
                        <a:shade val="67500"/>
                        <a:satMod val="115000"/>
                      </a:srgbClr>
                    </a:gs>
                    <a:gs pos="75000">
                      <a:srgbClr val="7CC5DD">
                        <a:shade val="100000"/>
                        <a:satMod val="115000"/>
                      </a:srgbClr>
                    </a:gs>
                    <a:gs pos="78000">
                      <a:srgbClr val="7CC5DD">
                        <a:shade val="100000"/>
                        <a:satMod val="115000"/>
                      </a:srgbClr>
                    </a:gs>
                    <a:gs pos="97000">
                      <a:srgbClr val="5BC0DF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sp3d>
                  <a:bevelT w="152400" h="50800" prst="softRound"/>
                </a:sp3d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sysClr val="window" lastClr="FFFFFF"/>
                    </a:solidFill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19" name="타원 18"/>
                <p:cNvSpPr/>
                <p:nvPr/>
              </p:nvSpPr>
              <p:spPr>
                <a:xfrm>
                  <a:off x="3779912" y="2164457"/>
                  <a:ext cx="1062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CC5DD">
                        <a:shade val="30000"/>
                        <a:satMod val="115000"/>
                      </a:srgbClr>
                    </a:gs>
                    <a:gs pos="50000">
                      <a:srgbClr val="7CC5DD">
                        <a:shade val="67500"/>
                        <a:satMod val="115000"/>
                      </a:srgbClr>
                    </a:gs>
                    <a:gs pos="100000">
                      <a:srgbClr val="7CC5DD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/>
                </a:p>
              </p:txBody>
            </p:sp>
          </p:grpSp>
          <p:sp>
            <p:nvSpPr>
              <p:cNvPr id="14" name="직사각형 13"/>
              <p:cNvSpPr/>
              <p:nvPr/>
            </p:nvSpPr>
            <p:spPr>
              <a:xfrm>
                <a:off x="3679213" y="3243994"/>
                <a:ext cx="1096968" cy="647785"/>
              </a:xfrm>
              <a:prstGeom prst="rect">
                <a:avLst/>
              </a:prstGeom>
              <a:effectLst>
                <a:outerShdw blurRad="12700" dist="12700" dir="18000000" sx="101000" sy="101000" algn="tl" rotWithShape="0">
                  <a:prstClr val="black">
                    <a:alpha val="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3600" b="1" dirty="0" smtClean="0">
                    <a:solidFill>
                      <a:schemeClr val="bg1"/>
                    </a:solidFill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조합</a:t>
                </a:r>
                <a:r>
                  <a:rPr lang="ko-KR" altLang="en-US" sz="3600" b="1" dirty="0">
                    <a:solidFill>
                      <a:schemeClr val="bg1"/>
                    </a:solidFill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  <a:cs typeface="Arial" pitchFamily="34" charset="0"/>
                  </a:rPr>
                  <a:t>비</a:t>
                </a:r>
                <a:endParaRPr kumimoji="0" lang="en-US" altLang="ko-KR" sz="3600" b="1" dirty="0">
                  <a:solidFill>
                    <a:schemeClr val="bg1"/>
                  </a:solidFill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  <a:cs typeface="Arial" pitchFamily="34" charset="0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3681673" y="4666581"/>
                <a:ext cx="1096968" cy="644610"/>
              </a:xfrm>
              <a:prstGeom prst="rect">
                <a:avLst/>
              </a:prstGeom>
              <a:effectLst>
                <a:outerShdw blurRad="12700" dist="12700" dir="18000000" sx="101000" sy="101000" algn="tl" rotWithShape="0">
                  <a:prstClr val="black">
                    <a:alpha val="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3600" b="1" dirty="0" smtClean="0">
                    <a:solidFill>
                      <a:schemeClr val="bg1"/>
                    </a:solidFill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후원</a:t>
                </a:r>
                <a:r>
                  <a:rPr lang="ko-KR" altLang="en-US" sz="3600" b="1" dirty="0">
                    <a:solidFill>
                      <a:schemeClr val="bg1"/>
                    </a:solidFill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금</a:t>
                </a:r>
                <a:endParaRPr kumimoji="0" lang="en-US" altLang="ko-KR" sz="3600" b="1" dirty="0">
                  <a:solidFill>
                    <a:schemeClr val="bg1"/>
                  </a:solidFill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pic>
            <p:nvPicPr>
              <p:cNvPr id="16" name="그림 152" descr="빛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9229663" flipH="1" flipV="1">
                <a:off x="3401024" y="2248500"/>
                <a:ext cx="772610" cy="989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그룹 55"/>
            <p:cNvGrpSpPr>
              <a:grpSpLocks/>
            </p:cNvGrpSpPr>
            <p:nvPr/>
          </p:nvGrpSpPr>
          <p:grpSpPr bwMode="auto">
            <a:xfrm>
              <a:off x="929337" y="2767928"/>
              <a:ext cx="2923341" cy="108000"/>
              <a:chOff x="929337" y="2970304"/>
              <a:chExt cx="2923341" cy="108000"/>
            </a:xfrm>
          </p:grpSpPr>
          <p:cxnSp>
            <p:nvCxnSpPr>
              <p:cNvPr id="11" name="직선 연결선 10"/>
              <p:cNvCxnSpPr/>
              <p:nvPr/>
            </p:nvCxnSpPr>
            <p:spPr>
              <a:xfrm rot="10800000">
                <a:off x="1029341" y="3018727"/>
                <a:ext cx="282392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직사각형 11"/>
              <p:cNvSpPr/>
              <p:nvPr/>
            </p:nvSpPr>
            <p:spPr>
              <a:xfrm>
                <a:off x="929337" y="2970304"/>
                <a:ext cx="108000" cy="108000"/>
              </a:xfrm>
              <a:prstGeom prst="rect">
                <a:avLst/>
              </a:prstGeom>
              <a:solidFill>
                <a:srgbClr val="6DBFD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6" name="직사각형 43"/>
            <p:cNvSpPr>
              <a:spLocks noChangeArrowheads="1"/>
            </p:cNvSpPr>
            <p:nvPr/>
          </p:nvSpPr>
          <p:spPr bwMode="auto">
            <a:xfrm>
              <a:off x="1020468" y="2875928"/>
              <a:ext cx="2616186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buFontTx/>
                <a:buChar char="-"/>
              </a:pPr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 </a:t>
              </a:r>
              <a:r>
                <a:rPr kumimoji="0" lang="ko-KR" altLang="en-US" sz="1500" dirty="0" smtClean="0">
                  <a:latin typeface="Arial" charset="0"/>
                  <a:ea typeface="맑은 고딕" pitchFamily="50" charset="-127"/>
                  <a:cs typeface="Arial" charset="0"/>
                </a:rPr>
                <a:t>만원</a:t>
              </a:r>
              <a:r>
                <a:rPr kumimoji="0" lang="en-US" altLang="ko-KR" sz="1500" dirty="0" smtClean="0">
                  <a:latin typeface="Arial" charset="0"/>
                  <a:ea typeface="맑은 고딕" pitchFamily="50" charset="-127"/>
                  <a:cs typeface="Arial" charset="0"/>
                </a:rPr>
                <a:t>(1</a:t>
              </a:r>
              <a:r>
                <a:rPr kumimoji="0" lang="ko-KR" altLang="en-US" sz="1500" dirty="0" smtClean="0">
                  <a:latin typeface="Arial" charset="0"/>
                  <a:ea typeface="맑은 고딕" pitchFamily="50" charset="-127"/>
                  <a:cs typeface="Arial" charset="0"/>
                </a:rPr>
                <a:t>좌</a:t>
              </a:r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)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 이상 </a:t>
              </a:r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1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회 납입</a:t>
              </a:r>
              <a:endParaRPr kumimoji="0" lang="en-US" altLang="ko-KR" sz="1500" dirty="0">
                <a:latin typeface="Arial" charset="0"/>
                <a:ea typeface="맑은 고딕" pitchFamily="50" charset="-127"/>
                <a:cs typeface="Arial" charset="0"/>
              </a:endParaRPr>
            </a:p>
            <a:p>
              <a:pPr eaLnBrk="1" latinLnBrk="1" hangingPunct="1"/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- 1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좌당 </a:t>
              </a:r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1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만원</a:t>
              </a:r>
              <a:endParaRPr kumimoji="0" lang="en-US" altLang="ko-KR" sz="1500" dirty="0">
                <a:latin typeface="Arial" charset="0"/>
                <a:ea typeface="맑은 고딕" pitchFamily="50" charset="-127"/>
                <a:cs typeface="Arial" charset="0"/>
              </a:endParaRPr>
            </a:p>
            <a:p>
              <a:pPr eaLnBrk="1" latinLnBrk="1" hangingPunct="1"/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- 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조합원 </a:t>
              </a:r>
              <a:r>
                <a:rPr kumimoji="0" lang="ko-KR" altLang="en-US" sz="1500" b="1" dirty="0">
                  <a:latin typeface="Arial" charset="0"/>
                  <a:ea typeface="맑은 고딕" pitchFamily="50" charset="-127"/>
                  <a:cs typeface="Arial" charset="0"/>
                </a:rPr>
                <a:t>탈퇴 시 환급</a:t>
              </a:r>
            </a:p>
          </p:txBody>
        </p:sp>
        <p:grpSp>
          <p:nvGrpSpPr>
            <p:cNvPr id="7" name="그룹 52"/>
            <p:cNvGrpSpPr>
              <a:grpSpLocks/>
            </p:cNvGrpSpPr>
            <p:nvPr/>
          </p:nvGrpSpPr>
          <p:grpSpPr bwMode="auto">
            <a:xfrm rot="10800000">
              <a:off x="5667390" y="4232286"/>
              <a:ext cx="2995349" cy="108000"/>
              <a:chOff x="929337" y="4810596"/>
              <a:chExt cx="2995349" cy="108000"/>
            </a:xfrm>
          </p:grpSpPr>
          <p:cxnSp>
            <p:nvCxnSpPr>
              <p:cNvPr id="9" name="직선 연결선 8"/>
              <p:cNvCxnSpPr/>
              <p:nvPr/>
            </p:nvCxnSpPr>
            <p:spPr>
              <a:xfrm rot="10800000">
                <a:off x="1021149" y="4862724"/>
                <a:ext cx="290329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직사각형 9"/>
              <p:cNvSpPr/>
              <p:nvPr/>
            </p:nvSpPr>
            <p:spPr>
              <a:xfrm>
                <a:off x="929337" y="4810596"/>
                <a:ext cx="108000" cy="108000"/>
              </a:xfrm>
              <a:prstGeom prst="rect">
                <a:avLst/>
              </a:prstGeom>
              <a:solidFill>
                <a:srgbClr val="70624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8" name="직사각형 49"/>
            <p:cNvSpPr>
              <a:spLocks noChangeArrowheads="1"/>
            </p:cNvSpPr>
            <p:nvPr/>
          </p:nvSpPr>
          <p:spPr bwMode="auto">
            <a:xfrm>
              <a:off x="5932616" y="4401108"/>
              <a:ext cx="3347864" cy="554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buFontTx/>
                <a:buChar char="-"/>
              </a:pP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월 </a:t>
              </a:r>
              <a:r>
                <a:rPr lang="en-US" altLang="ko-KR" sz="1500" b="1" dirty="0" smtClean="0">
                  <a:latin typeface="Arial" charset="0"/>
                  <a:ea typeface="맑은 고딕" pitchFamily="50" charset="-127"/>
                  <a:cs typeface="Arial" charset="0"/>
                </a:rPr>
                <a:t>1</a:t>
              </a:r>
              <a:r>
                <a:rPr lang="ko-KR" altLang="en-US" sz="1500" b="1" dirty="0" smtClean="0">
                  <a:latin typeface="Arial" charset="0"/>
                  <a:ea typeface="맑은 고딕" pitchFamily="50" charset="-127"/>
                  <a:cs typeface="Arial" charset="0"/>
                </a:rPr>
                <a:t>만</a:t>
              </a:r>
              <a:r>
                <a:rPr kumimoji="0" lang="ko-KR" altLang="en-US" sz="1500" b="1" dirty="0" smtClean="0">
                  <a:latin typeface="Arial" charset="0"/>
                  <a:ea typeface="맑은 고딕" pitchFamily="50" charset="-127"/>
                  <a:cs typeface="Arial" charset="0"/>
                </a:rPr>
                <a:t>원 </a:t>
              </a:r>
              <a:r>
                <a:rPr kumimoji="0" lang="ko-KR" altLang="en-US" sz="1500" dirty="0">
                  <a:latin typeface="Arial" charset="0"/>
                  <a:ea typeface="맑은 고딕" pitchFamily="50" charset="-127"/>
                  <a:cs typeface="Arial" charset="0"/>
                </a:rPr>
                <a:t>이상</a:t>
              </a:r>
              <a:endParaRPr kumimoji="0" lang="en-US" altLang="ko-KR" sz="1500" dirty="0">
                <a:latin typeface="Arial" charset="0"/>
                <a:ea typeface="맑은 고딕" pitchFamily="50" charset="-127"/>
                <a:cs typeface="Arial" charset="0"/>
              </a:endParaRPr>
            </a:p>
            <a:p>
              <a:pPr eaLnBrk="1" latinLnBrk="1" hangingPunct="1">
                <a:buFontTx/>
                <a:buChar char="-"/>
              </a:pPr>
              <a:r>
                <a:rPr kumimoji="0" lang="en-US" altLang="ko-KR" sz="1500" dirty="0">
                  <a:latin typeface="Arial" charset="0"/>
                  <a:ea typeface="맑은 고딕" pitchFamily="50" charset="-127"/>
                  <a:cs typeface="Arial" charset="0"/>
                </a:rPr>
                <a:t> CMS </a:t>
              </a:r>
              <a:r>
                <a:rPr kumimoji="0" lang="ko-KR" altLang="en-US" sz="1500" dirty="0" smtClean="0">
                  <a:latin typeface="Arial" charset="0"/>
                  <a:ea typeface="맑은 고딕" pitchFamily="50" charset="-127"/>
                  <a:cs typeface="Arial" charset="0"/>
                </a:rPr>
                <a:t>출금</a:t>
              </a:r>
              <a:endParaRPr kumimoji="0" lang="en-US" altLang="ko-KR" sz="1500" dirty="0"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</p:grp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949575" y="425450"/>
            <a:ext cx="569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ko-KR" altLang="en-US" sz="32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rial" charset="0"/>
              </a:rPr>
              <a:t>자 산 운 용</a:t>
            </a:r>
            <a:endParaRPr kumimoji="0" lang="en-US" altLang="ko-KR" sz="3200" dirty="0">
              <a:solidFill>
                <a:srgbClr val="00B05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31800" y="1160463"/>
            <a:ext cx="82438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0488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0488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0488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0488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0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0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0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0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800" dirty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2000" dirty="0">
              <a:solidFill>
                <a:srgbClr val="FF66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시화</a:t>
            </a:r>
            <a:r>
              <a:rPr kumimoji="0" lang="ko-KR" altLang="en-US" sz="2000" b="1" dirty="0" smtClean="0">
                <a:solidFill>
                  <a:prstClr val="black"/>
                </a:solidFill>
              </a:rPr>
              <a:t>성당</a:t>
            </a:r>
            <a:r>
              <a:rPr kumimoji="0" lang="en-US" altLang="ko-KR" sz="20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세마</a:t>
            </a:r>
            <a:r>
              <a:rPr kumimoji="0" lang="ko-KR" altLang="en-US" sz="2000" b="1" dirty="0" smtClean="0">
                <a:solidFill>
                  <a:prstClr val="black"/>
                </a:solidFill>
              </a:rPr>
              <a:t>성당</a:t>
            </a:r>
            <a:r>
              <a:rPr kumimoji="0" lang="en-US" altLang="ko-KR" sz="2000" b="1" dirty="0" smtClean="0">
                <a:solidFill>
                  <a:prstClr val="black"/>
                </a:solidFill>
              </a:rPr>
              <a:t>, </a:t>
            </a:r>
            <a:r>
              <a:rPr kumimoji="0" lang="ko-KR" altLang="en-US" sz="2000" b="1" dirty="0" smtClean="0">
                <a:solidFill>
                  <a:prstClr val="black"/>
                </a:solidFill>
              </a:rPr>
              <a:t>궁리성당</a:t>
            </a:r>
            <a:r>
              <a:rPr kumimoji="0" lang="en-US" altLang="ko-KR" sz="2000" b="1" dirty="0" smtClean="0">
                <a:solidFill>
                  <a:prstClr val="black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en-US" altLang="ko-KR" sz="10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24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kumimoji="0" lang="en-US" altLang="ko-KR" sz="24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&lt;2017</a:t>
            </a:r>
            <a:r>
              <a:rPr kumimoji="0" lang="ko-KR" altLang="en-US" sz="24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조합원목표</a:t>
            </a:r>
            <a:r>
              <a:rPr kumimoji="0" lang="en-US" altLang="ko-KR" sz="24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1000</a:t>
            </a:r>
            <a:r>
              <a:rPr kumimoji="0" lang="ko-KR" altLang="en-US" sz="24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kumimoji="0" lang="en-US" altLang="ko-KR" sz="240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kumimoji="0" lang="en-US" altLang="ko-KR" sz="24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en-US" altLang="ko-KR" sz="180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44"/>
          <p:cNvGrpSpPr>
            <a:grpSpLocks/>
          </p:cNvGrpSpPr>
          <p:nvPr/>
        </p:nvGrpSpPr>
        <p:grpSpPr bwMode="auto">
          <a:xfrm>
            <a:off x="684213" y="379412"/>
            <a:ext cx="7426325" cy="781051"/>
            <a:chOff x="900332" y="3696563"/>
            <a:chExt cx="7427742" cy="78175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900332" y="3830034"/>
              <a:ext cx="7427742" cy="648285"/>
            </a:xfrm>
            <a:prstGeom prst="roundRect">
              <a:avLst>
                <a:gd name="adj" fmla="val 2792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1115752" y="3696563"/>
              <a:ext cx="7212322" cy="585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800" dirty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  <a:cs typeface="Arial" charset="0"/>
                </a:rPr>
                <a:t>   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  <a:cs typeface="Arial" charset="0"/>
                </a:rPr>
                <a:t>2016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  <a:cs typeface="Arial" charset="0"/>
                </a:rPr>
                <a:t>년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  <a:cs typeface="Arial" charset="0"/>
                </a:rPr>
                <a:t>조합원 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  <a:cs typeface="Arial" charset="0"/>
                </a:rPr>
                <a:t>가입현황 및 목표</a:t>
              </a:r>
              <a:endParaRPr kumimoji="0" lang="en-US" altLang="ko-KR" sz="32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71600" y="1340768"/>
            <a:ext cx="4557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가입현황</a:t>
            </a:r>
            <a:r>
              <a:rPr lang="en-US" altLang="ko-KR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조합원수 </a:t>
            </a:r>
            <a:r>
              <a:rPr lang="en-US" altLang="ko-KR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351</a:t>
            </a:r>
            <a:r>
              <a:rPr lang="ko-KR" altLang="en-US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2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939" y="3422610"/>
            <a:ext cx="7518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생명공동체</a:t>
            </a:r>
            <a:r>
              <a:rPr lang="ko-KR" altLang="en-US" sz="44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향한 </a:t>
            </a:r>
            <a:endParaRPr lang="en-US" altLang="ko-KR" sz="44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dirty="0" smtClean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공생공빈밀알</a:t>
            </a:r>
            <a:r>
              <a:rPr lang="ko-KR" altLang="en-US" sz="44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중단기 목표</a:t>
            </a:r>
            <a:endParaRPr lang="ko-KR" altLang="en-US" sz="44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229200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+mj-ea"/>
                <a:ea typeface="+mj-ea"/>
              </a:rPr>
              <a:t>: 2018</a:t>
            </a:r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년까지 조합원 </a:t>
            </a:r>
            <a:r>
              <a:rPr lang="en-US" altLang="ko-KR" sz="2800" b="1" dirty="0" smtClean="0">
                <a:solidFill>
                  <a:srgbClr val="C00000"/>
                </a:solidFill>
                <a:latin typeface="+mj-ea"/>
                <a:ea typeface="+mj-ea"/>
              </a:rPr>
              <a:t>3000</a:t>
            </a:r>
            <a:r>
              <a:rPr lang="ko-KR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명 가입</a:t>
            </a:r>
            <a:r>
              <a:rPr lang="en-US" altLang="ko-KR" sz="2800" b="1" dirty="0" smtClean="0">
                <a:solidFill>
                  <a:srgbClr val="C00000"/>
                </a:solidFill>
                <a:latin typeface="+mj-ea"/>
                <a:ea typeface="+mj-ea"/>
              </a:rPr>
              <a:t>!</a:t>
            </a:r>
            <a:endParaRPr lang="ko-KR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60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5466"/>
              </p:ext>
            </p:extLst>
          </p:nvPr>
        </p:nvGraphicFramePr>
        <p:xfrm>
          <a:off x="2123728" y="1052737"/>
          <a:ext cx="630078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352">
                  <a:extLst>
                    <a:ext uri="{9D8B030D-6E8A-4147-A177-3AD203B41FA5}"/>
                  </a:extLst>
                </a:gridCol>
                <a:gridCol w="1960619">
                  <a:extLst>
                    <a:ext uri="{9D8B030D-6E8A-4147-A177-3AD203B41FA5}"/>
                  </a:extLst>
                </a:gridCol>
                <a:gridCol w="2537817">
                  <a:extLst>
                    <a:ext uri="{9D8B030D-6E8A-4147-A177-3AD203B41FA5}"/>
                  </a:extLst>
                </a:gridCol>
              </a:tblGrid>
              <a:tr h="4058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인 원 수</a:t>
                      </a:r>
                    </a:p>
                  </a:txBody>
                  <a:tcPr marL="91441" marR="91441" marT="45667" marB="45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인당 출자금</a:t>
                      </a:r>
                    </a:p>
                  </a:txBody>
                  <a:tcPr marL="91441" marR="91441" marT="45667" marB="45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출자금</a:t>
                      </a:r>
                      <a:r>
                        <a:rPr lang="ko-KR" altLang="en-US" sz="1800" b="0" baseline="0" dirty="0">
                          <a:latin typeface="HY헤드라인M" pitchFamily="18" charset="-127"/>
                          <a:ea typeface="HY헤드라인M" pitchFamily="18" charset="-127"/>
                        </a:rPr>
                        <a:t> 총액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45667" marB="45667" anchor="ctr"/>
                </a:tc>
                <a:extLst>
                  <a:ext uri="{0D108BD9-81ED-4DB2-BD59-A6C34878D82A}"/>
                </a:extLst>
              </a:tr>
              <a:tr h="1106291"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천명</a:t>
                      </a:r>
                      <a:endParaRPr lang="en-US" altLang="ko-KR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45667" marB="45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만원 기준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45667" marB="4566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3000</a:t>
                      </a:r>
                      <a:r>
                        <a:rPr lang="ko-KR" altLang="en-US" sz="1800" dirty="0">
                          <a:latin typeface="HY헤드라인M" pitchFamily="18" charset="-127"/>
                          <a:ea typeface="HY헤드라인M" pitchFamily="18" charset="-127"/>
                        </a:rPr>
                        <a:t>만원</a:t>
                      </a:r>
                    </a:p>
                  </a:txBody>
                  <a:tcPr marL="91441" marR="91441" marT="45667" marB="4566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2532" y="440507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latinLnBrk="1" hangingPunct="1"/>
            <a:r>
              <a:rPr kumimoji="0" lang="en-US" altLang="ko-KR" sz="2400" b="1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2018</a:t>
            </a:r>
            <a:r>
              <a:rPr kumimoji="0" lang="ko-KR" altLang="en-US" sz="2400" b="1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</a:t>
            </a:r>
            <a:r>
              <a:rPr kumimoji="0" lang="ko-KR" altLang="en-US" sz="2400" b="1" dirty="0" smtClean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출자금 예상 규모</a:t>
            </a:r>
            <a:endParaRPr kumimoji="0" lang="ko-KR" altLang="en-US" sz="2400" b="1" dirty="0">
              <a:solidFill>
                <a:srgbClr val="00B05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5" name="그룹 38"/>
          <p:cNvGrpSpPr>
            <a:grpSpLocks/>
          </p:cNvGrpSpPr>
          <p:nvPr/>
        </p:nvGrpSpPr>
        <p:grpSpPr bwMode="auto">
          <a:xfrm>
            <a:off x="0" y="1110060"/>
            <a:ext cx="1957388" cy="1166812"/>
            <a:chOff x="3401024" y="2248500"/>
            <a:chExt cx="1375396" cy="1980732"/>
          </a:xfrm>
        </p:grpSpPr>
        <p:grpSp>
          <p:nvGrpSpPr>
            <p:cNvPr id="6" name="그룹 40"/>
            <p:cNvGrpSpPr/>
            <p:nvPr/>
          </p:nvGrpSpPr>
          <p:grpSpPr>
            <a:xfrm>
              <a:off x="3693241" y="2467187"/>
              <a:ext cx="1080120" cy="1762045"/>
              <a:chOff x="3778139" y="2164457"/>
              <a:chExt cx="1080120" cy="1762045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9" name="원통 8"/>
              <p:cNvSpPr/>
              <p:nvPr/>
            </p:nvSpPr>
            <p:spPr bwMode="auto">
              <a:xfrm>
                <a:off x="3778139" y="2184940"/>
                <a:ext cx="1080120" cy="1741562"/>
              </a:xfrm>
              <a:prstGeom prst="can">
                <a:avLst>
                  <a:gd name="adj" fmla="val 13207"/>
                </a:avLst>
              </a:prstGeom>
              <a:gradFill flip="none" rotWithShape="1">
                <a:gsLst>
                  <a:gs pos="0">
                    <a:srgbClr val="7CC5DD">
                      <a:shade val="30000"/>
                      <a:satMod val="115000"/>
                    </a:srgbClr>
                  </a:gs>
                  <a:gs pos="50000">
                    <a:srgbClr val="7CC5DD">
                      <a:shade val="67500"/>
                      <a:satMod val="115000"/>
                    </a:srgbClr>
                  </a:gs>
                  <a:gs pos="75000">
                    <a:srgbClr val="7CC5DD">
                      <a:shade val="100000"/>
                      <a:satMod val="115000"/>
                    </a:srgbClr>
                  </a:gs>
                  <a:gs pos="78000">
                    <a:srgbClr val="7CC5DD">
                      <a:shade val="100000"/>
                      <a:satMod val="115000"/>
                    </a:srgbClr>
                  </a:gs>
                  <a:gs pos="97000">
                    <a:srgbClr val="5BC0DF"/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3779912" y="2164457"/>
                <a:ext cx="1062000" cy="1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7CC5DD">
                      <a:shade val="30000"/>
                      <a:satMod val="115000"/>
                    </a:srgbClr>
                  </a:gs>
                  <a:gs pos="50000">
                    <a:srgbClr val="7CC5DD">
                      <a:shade val="67500"/>
                      <a:satMod val="115000"/>
                    </a:srgbClr>
                  </a:gs>
                  <a:gs pos="100000">
                    <a:srgbClr val="7CC5D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/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3693282" y="3105470"/>
              <a:ext cx="1083138" cy="626963"/>
            </a:xfrm>
            <a:prstGeom prst="rect">
              <a:avLst/>
            </a:prstGeom>
            <a:effectLst>
              <a:outerShdw blurRad="12700" dist="12700" dir="18000000" sx="101000" sy="101000" algn="tl" rotWithShape="0">
                <a:prstClr val="black">
                  <a:alpha val="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bg1"/>
                  </a:solidFill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  <a:cs typeface="Arial" pitchFamily="34" charset="0"/>
                </a:rPr>
                <a:t>출자금</a:t>
              </a:r>
              <a:endParaRPr kumimoji="0" lang="en-US" altLang="ko-KR" b="1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3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endParaRPr>
            </a:p>
          </p:txBody>
        </p:sp>
        <p:pic>
          <p:nvPicPr>
            <p:cNvPr id="8" name="그림 152" descr="빛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229663" flipH="1" flipV="1">
              <a:off x="3401024" y="2248500"/>
              <a:ext cx="772610" cy="98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그룹 38"/>
          <p:cNvGrpSpPr/>
          <p:nvPr/>
        </p:nvGrpSpPr>
        <p:grpSpPr>
          <a:xfrm>
            <a:off x="415867" y="3470720"/>
            <a:ext cx="1541526" cy="1037988"/>
            <a:chOff x="3669064" y="2477426"/>
            <a:chExt cx="1108118" cy="1931029"/>
          </a:xfrm>
          <a:solidFill>
            <a:schemeClr val="accent2"/>
          </a:solidFill>
        </p:grpSpPr>
        <p:grpSp>
          <p:nvGrpSpPr>
            <p:cNvPr id="20" name="그룹 40"/>
            <p:cNvGrpSpPr/>
            <p:nvPr/>
          </p:nvGrpSpPr>
          <p:grpSpPr>
            <a:xfrm>
              <a:off x="3669067" y="2477426"/>
              <a:ext cx="1108115" cy="1931029"/>
              <a:chOff x="3778140" y="2164457"/>
              <a:chExt cx="1100358" cy="1931029"/>
            </a:xfrm>
            <a:grpFill/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2" name="원통 21"/>
              <p:cNvSpPr/>
              <p:nvPr/>
            </p:nvSpPr>
            <p:spPr bwMode="auto">
              <a:xfrm>
                <a:off x="3778140" y="2184940"/>
                <a:ext cx="1100358" cy="1910546"/>
              </a:xfrm>
              <a:prstGeom prst="can">
                <a:avLst>
                  <a:gd name="adj" fmla="val 13207"/>
                </a:avLst>
              </a:prstGeom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 kern="0" dirty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3779912" y="2164457"/>
                <a:ext cx="1062000" cy="180000"/>
              </a:xfrm>
              <a:prstGeom prst="ellipse">
                <a:avLst/>
              </a:prstGeom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3669064" y="3203576"/>
              <a:ext cx="1082305" cy="627208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0"/>
            </a:gradFill>
            <a:effectLst>
              <a:outerShdw blurRad="12700" dist="12700" dir="18000000" sx="101000" sy="101000" algn="tl" rotWithShape="0">
                <a:prstClr val="black">
                  <a:alpha val="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chemeClr val="bg1"/>
                  </a:solidFill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  <a:cs typeface="Arial" pitchFamily="34" charset="0"/>
                </a:rPr>
                <a:t>조합비</a:t>
              </a:r>
              <a:endParaRPr kumimoji="0" lang="en-US" altLang="ko-KR" b="1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3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endParaRPr>
            </a:p>
          </p:txBody>
        </p:sp>
      </p:grp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77236"/>
              </p:ext>
            </p:extLst>
          </p:nvPr>
        </p:nvGraphicFramePr>
        <p:xfrm>
          <a:off x="2123728" y="3293394"/>
          <a:ext cx="6264275" cy="14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851">
                  <a:extLst>
                    <a:ext uri="{9D8B030D-6E8A-4147-A177-3AD203B41FA5}"/>
                  </a:extLst>
                </a:gridCol>
                <a:gridCol w="1958434">
                  <a:extLst>
                    <a:ext uri="{9D8B030D-6E8A-4147-A177-3AD203B41FA5}"/>
                  </a:extLst>
                </a:gridCol>
                <a:gridCol w="2534990">
                  <a:extLst>
                    <a:ext uri="{9D8B030D-6E8A-4147-A177-3AD203B41FA5}"/>
                  </a:extLst>
                </a:gridCol>
              </a:tblGrid>
              <a:tr h="4482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조합원 수</a:t>
                      </a:r>
                    </a:p>
                  </a:txBody>
                  <a:tcPr marL="91433" marR="91433" marT="45688" marB="456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조합비</a:t>
                      </a:r>
                    </a:p>
                  </a:txBody>
                  <a:tcPr marL="91433" marR="91433" marT="45688" marB="456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HY헤드라인M" pitchFamily="18" charset="-127"/>
                          <a:ea typeface="HY헤드라인M" pitchFamily="18" charset="-127"/>
                        </a:rPr>
                        <a:t>조합비 총액</a:t>
                      </a:r>
                    </a:p>
                  </a:txBody>
                  <a:tcPr marL="91433" marR="91433" marT="45688" marB="456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5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천명</a:t>
                      </a:r>
                    </a:p>
                  </a:txBody>
                  <a:tcPr marL="91433" marR="91433" marT="45688" marB="45688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만원 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기준</a:t>
                      </a:r>
                      <a:endParaRPr lang="en-US" altLang="ko-KR" sz="1800" b="1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3" marR="91433" marT="45688" marB="45688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 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6000</a:t>
                      </a: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만원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3" marR="91433" marT="45688" marB="45688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195736" y="4797152"/>
            <a:ext cx="58324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운용 방식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&gt;</a:t>
            </a:r>
          </a:p>
          <a:p>
            <a:pPr eaLnBrk="1" latinLnBrk="1" hangingPunct="1"/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조합원 대상의 소액대출 사업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/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물품 및 의류 등 재활용 문화를 확산하기 위한 사업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/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생활 및 생명공동체 환경보전 실천 교육사업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친환경 및 환경 생태적인 소비문화를 확산하기 위한 사업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나눔과 기부 문화를 확산하기 위한 사업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2772532" y="2708920"/>
            <a:ext cx="5039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kumimoji="0" lang="en-US" altLang="ko-KR" sz="2400" b="1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2018</a:t>
            </a:r>
            <a:r>
              <a:rPr kumimoji="0" lang="ko-KR" altLang="en-US" sz="2400" b="1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</a:t>
            </a:r>
            <a:r>
              <a:rPr kumimoji="0" lang="ko-KR" altLang="en-US" sz="2400" b="1" dirty="0" smtClean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조합비 예상 규모</a:t>
            </a:r>
            <a:endParaRPr kumimoji="0" lang="ko-KR" altLang="en-US" sz="2400" b="1" dirty="0">
              <a:solidFill>
                <a:srgbClr val="00B05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18" name="그림 152" descr="빛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29663" flipH="1" flipV="1">
            <a:off x="-9441" y="3383198"/>
            <a:ext cx="1099536" cy="5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576263" y="395288"/>
            <a:ext cx="482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공생공빈밀</a:t>
            </a:r>
            <a:r>
              <a:rPr lang="ko-KR" altLang="en-US" sz="32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활동 </a:t>
            </a:r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개요</a:t>
            </a:r>
            <a:endParaRPr kumimoji="0" lang="ko-KR" altLang="en-US" sz="32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145474" y="1506860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5473" y="1631131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아나바다 스토어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" y="2010916"/>
            <a:ext cx="1909195" cy="9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474" y="3091036"/>
            <a:ext cx="205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아껴 쓰고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나눠 쓰고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바꿔 쓰고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다시 쓰자는 생활실천운동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2449728" y="1506860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49727" y="1631131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우리</a:t>
            </a:r>
            <a:r>
              <a:rPr lang="ko-KR" altLang="en-US" sz="1600" b="1" dirty="0">
                <a:solidFill>
                  <a:schemeClr val="accent6">
                    <a:lumMod val="75000"/>
                  </a:schemeClr>
                </a:solidFill>
              </a:rPr>
              <a:t>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7722" y="3091036"/>
            <a:ext cx="216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도시와 농촌이 더불어 살고 모두를 살리는 도</a:t>
            </a:r>
            <a:r>
              <a:rPr lang="en-US" altLang="ko-KR" sz="1000" dirty="0" smtClean="0"/>
              <a:t>-</a:t>
            </a:r>
            <a:r>
              <a:rPr lang="ko-KR" altLang="en-US" sz="1000" dirty="0" smtClean="0"/>
              <a:t>농 생명공동체 운동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63" y="2032289"/>
            <a:ext cx="1879848" cy="88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양쪽 모서리가 둥근 사각형 12"/>
          <p:cNvSpPr/>
          <p:nvPr/>
        </p:nvSpPr>
        <p:spPr>
          <a:xfrm>
            <a:off x="4770683" y="1506860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70682" y="1631131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영적도서 모임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8677" y="3091036"/>
            <a:ext cx="2160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우리의 삶과 신앙과 기도에 영향을 준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한 권의 책을 한달 동안 깊이 있게 읽고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서로 도움을 주는 모임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17" name="양쪽 모서리가 둥근 사각형 16"/>
          <p:cNvSpPr/>
          <p:nvPr/>
        </p:nvSpPr>
        <p:spPr>
          <a:xfrm>
            <a:off x="7000259" y="1484784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00258" y="1609055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사회사목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8253" y="3068960"/>
            <a:ext cx="2160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각자가 가지고 있는 자원과 힘을 낭비하지 않고 효과적으로 사용 할 수 있도록 하는 소통의 장 마련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145474" y="3761043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5473" y="3885314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교육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74" y="5345219"/>
            <a:ext cx="205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신앙 교육을 목적을 마련된 교육관으로 각종 모임이나 회의 등 다양한 용도로 사용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5" name="양쪽 모서리가 둥근 사각형 24"/>
          <p:cNvSpPr/>
          <p:nvPr/>
        </p:nvSpPr>
        <p:spPr>
          <a:xfrm>
            <a:off x="2449728" y="3761043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449727" y="3885314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카페 밀알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7722" y="5345219"/>
            <a:ext cx="216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보육원 출신의 사회초년생이나 사회적 안전망이 부족한 상태에서 시작하는 젊은이들을 돕는 창업지원 활동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4770683" y="3761043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770682" y="3885314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</a:rPr>
              <a:t>Open Market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8677" y="5345219"/>
            <a:ext cx="2160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함께 소통하며 나눌 수 있는 오픈 마켓을 운영하여 어려운 이웃을 스스로 돕도록 지원하는 활동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sp>
        <p:nvSpPr>
          <p:cNvPr id="33" name="양쪽 모서리가 둥근 사각형 32"/>
          <p:cNvSpPr/>
          <p:nvPr/>
        </p:nvSpPr>
        <p:spPr>
          <a:xfrm>
            <a:off x="7000259" y="3738967"/>
            <a:ext cx="2051521" cy="1584176"/>
          </a:xfrm>
          <a:prstGeom prst="round2Same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000258" y="3863238"/>
            <a:ext cx="205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교육관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Open Market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8253" y="5323143"/>
            <a:ext cx="216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뜻있는 도소매 상인들과 협업하여 시세보다 저렴한 가격으로 상품을 판매하며 얻어지는 자원을 어려운 이웃에게 나누도록 지원하는 활동</a:t>
            </a:r>
            <a:endParaRPr lang="ko-KR" altLang="en-US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18" y="2051680"/>
            <a:ext cx="1879848" cy="8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63" y="2005661"/>
            <a:ext cx="1555312" cy="9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64" y="4264396"/>
            <a:ext cx="1879848" cy="10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19" y="4269870"/>
            <a:ext cx="1875722" cy="9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299974"/>
            <a:ext cx="1903288" cy="9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" y="4264396"/>
            <a:ext cx="1909195" cy="99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6463276" y="3457781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4086398" y="3487796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691680" y="3463312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3512986"/>
            <a:ext cx="1869008" cy="12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792287" y="395288"/>
            <a:ext cx="7884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공생공빈밀</a:t>
            </a:r>
            <a:r>
              <a:rPr lang="ko-KR" altLang="en-US" sz="32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활동 </a:t>
            </a:r>
            <a:r>
              <a:rPr lang="en-US" altLang="ko-KR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프란치스코 교육관</a:t>
            </a:r>
            <a:endParaRPr kumimoji="0" lang="ko-KR" altLang="en-US" sz="32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" y="1196752"/>
            <a:ext cx="277816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03848" y="1166843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b="1" dirty="0"/>
              <a:t>공생공빈 밀알 사회적 협동조합은 교구 사회 복음화국과의 연계성을 갖고 가톨릭 복음화의 가치에 입각하여 사회 복음화 활동을 지원하며 협동조합의 자주 자립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자치적 조합 활동과 교육으로 생명 문화와 나눔 운동을 전개하면서 생명 공동체 실천 운동을 전개하고 있습니다</a:t>
            </a:r>
            <a:r>
              <a:rPr lang="en-US" altLang="ko-KR" sz="1200" b="1" dirty="0" smtClean="0"/>
              <a:t>.</a:t>
            </a:r>
          </a:p>
          <a:p>
            <a:pPr fontAlgn="base"/>
            <a:endParaRPr lang="en-US" altLang="ko-KR" sz="1200" b="1" dirty="0"/>
          </a:p>
          <a:p>
            <a:pPr fontAlgn="base"/>
            <a:r>
              <a:rPr lang="ko-KR" altLang="en-US" sz="1200" b="1" dirty="0"/>
              <a:t>프란치스코 </a:t>
            </a:r>
            <a:r>
              <a:rPr lang="ko-KR" altLang="en-US" sz="1200" b="1" dirty="0" smtClean="0"/>
              <a:t>교육관은 </a:t>
            </a:r>
            <a:r>
              <a:rPr lang="ko-KR" altLang="en-US" sz="1200" b="1" dirty="0"/>
              <a:t>프란치스코 교황님의 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찬미 받으소서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의 회칙의 내용과 하느님 자비의 영적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육체적 활동을 교육하고 지원하는 종합적인 센터를 지향합니다</a:t>
            </a:r>
            <a:r>
              <a:rPr lang="en-US" altLang="ko-KR" sz="1200" b="1" dirty="0"/>
              <a:t>.  </a:t>
            </a:r>
            <a:r>
              <a:rPr lang="ko-KR" altLang="en-US" sz="1200" b="1" dirty="0" smtClean="0"/>
              <a:t>무엇보다</a:t>
            </a:r>
            <a:r>
              <a:rPr lang="ko-KR" altLang="en-US" sz="1200" b="1" dirty="0"/>
              <a:t> 교회와 지역 사회 내에서 환경과 생태 문제에 대한 사회 환경적 가치를 인식하고 그 연구 활동과 활동가들의 지원과 후원을 위한 교육 사업 및 기부 나눔 운동을 전개하고자 합니다</a:t>
            </a:r>
            <a:r>
              <a:rPr lang="en-US" altLang="ko-KR" sz="1200" b="1" dirty="0"/>
              <a:t>.</a:t>
            </a:r>
          </a:p>
        </p:txBody>
      </p:sp>
      <p:sp>
        <p:nvSpPr>
          <p:cNvPr id="7" name="타원 6"/>
          <p:cNvSpPr/>
          <p:nvPr/>
        </p:nvSpPr>
        <p:spPr>
          <a:xfrm>
            <a:off x="539552" y="342900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851" y="3465874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활동내용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628" y="4788441"/>
            <a:ext cx="2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세마 본당 봉사자 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교육과 나눔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2759" y="5371475"/>
            <a:ext cx="189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성당 봉사자 약 </a:t>
            </a:r>
            <a:r>
              <a:rPr lang="en-US" altLang="ko-KR" sz="1200" dirty="0" smtClean="0"/>
              <a:t>60</a:t>
            </a:r>
            <a:r>
              <a:rPr lang="ko-KR" altLang="en-US" sz="1200" dirty="0" smtClean="0"/>
              <a:t>여명이 참여하여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강의의 교육과 친교를 나눔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638132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자세한 내용은 </a:t>
            </a:r>
            <a:r>
              <a:rPr lang="en-US" altLang="ko-KR" sz="1200" dirty="0">
                <a:hlinkClick r:id="rId4"/>
              </a:rPr>
              <a:t>http://</a:t>
            </a:r>
            <a:r>
              <a:rPr lang="en-US" altLang="ko-KR" sz="1200" dirty="0" smtClean="0">
                <a:hlinkClick r:id="rId4"/>
              </a:rPr>
              <a:t>emps.or.kr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공생공빈밀알 사이트에서 확인 하실 수 있습니다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93" y="3548240"/>
            <a:ext cx="1868810" cy="11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960639" y="4788441"/>
            <a:ext cx="2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환경 독서 프로그램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: “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이야기가 있는 숲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”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3689" y="5347857"/>
            <a:ext cx="189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협동 조합원 약 </a:t>
            </a:r>
            <a:r>
              <a:rPr lang="en-US" altLang="ko-KR" sz="1200" dirty="0" smtClean="0"/>
              <a:t>25</a:t>
            </a:r>
            <a:r>
              <a:rPr lang="ko-KR" altLang="en-US" sz="1200" dirty="0" smtClean="0"/>
              <a:t>명을 대상으로 교육관 내 다양한 나무에 관한 이야기 및 숲 체험을 함께 함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92" y="3524049"/>
            <a:ext cx="1861568" cy="12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408911" y="4788441"/>
            <a:ext cx="2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미사와 특강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B050"/>
                </a:solidFill>
              </a:rPr>
              <a:t>생태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환경 체험 학습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91961" y="5347856"/>
            <a:ext cx="189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세마 성당 초등부 약 </a:t>
            </a:r>
            <a:r>
              <a:rPr lang="en-US" altLang="ko-KR" sz="1200" dirty="0" smtClean="0"/>
              <a:t>40</a:t>
            </a:r>
            <a:r>
              <a:rPr lang="ko-KR" altLang="en-US" sz="1200" dirty="0" smtClean="0"/>
              <a:t>명을 대상으로 꽃과 나무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자연을 통한 생태 환경 체험 학습 시간을 가짐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56" name="그림 152" descr="빛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229663" flipH="1" flipV="1">
            <a:off x="87945" y="3353716"/>
            <a:ext cx="1099536" cy="5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6463275" y="3563981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4106407" y="3587158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11441" y="3524332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189362" y="1003080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704018" y="1003080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792287" y="395288"/>
            <a:ext cx="7884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공생공빈밀</a:t>
            </a:r>
            <a:r>
              <a:rPr lang="ko-KR" altLang="en-US" sz="32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활동 </a:t>
            </a:r>
            <a:r>
              <a:rPr lang="en-US" altLang="ko-KR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프란치스코 교육관</a:t>
            </a:r>
            <a:endParaRPr kumimoji="0" lang="ko-KR" altLang="en-US" sz="32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87246" y="3645024"/>
            <a:ext cx="864096" cy="7200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45" y="3681898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다큐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방</a:t>
            </a:r>
            <a:r>
              <a:rPr lang="ko-KR" altLang="en-US" b="1" dirty="0">
                <a:solidFill>
                  <a:schemeClr val="bg1"/>
                </a:solidFill>
              </a:rPr>
              <a:t>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2647" y="4846899"/>
            <a:ext cx="212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00B050"/>
                </a:solidFill>
              </a:rPr>
              <a:t>평화방송 생태 다큐 촬영 오산천 살리기 생태체험</a:t>
            </a:r>
            <a:endParaRPr lang="en-US" altLang="ko-KR" sz="1200" b="1" dirty="0" smtClean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778" y="5229200"/>
            <a:ext cx="189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어린이 미사 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오산천 생태 탐방을 위한 초등부 주일학교 어린이들과 교사들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자모들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약</a:t>
            </a:r>
            <a:r>
              <a:rPr lang="en-US" altLang="ko-KR" sz="1200" dirty="0" smtClean="0"/>
              <a:t>40</a:t>
            </a:r>
            <a:r>
              <a:rPr lang="ko-KR" altLang="en-US" sz="1200" dirty="0" smtClean="0"/>
              <a:t>명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이 함께 </a:t>
            </a:r>
            <a:r>
              <a:rPr lang="en-US" altLang="ko-KR" sz="1200" dirty="0" smtClean="0"/>
              <a:t>EM</a:t>
            </a:r>
            <a:r>
              <a:rPr lang="ko-KR" altLang="en-US" sz="1200" dirty="0" smtClean="0"/>
              <a:t>황토흙을 만듦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638132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자세한 내용은 </a:t>
            </a:r>
            <a:r>
              <a:rPr lang="en-US" altLang="ko-KR" sz="1200" dirty="0">
                <a:hlinkClick r:id="rId2"/>
              </a:rPr>
              <a:t>http://</a:t>
            </a:r>
            <a:r>
              <a:rPr lang="en-US" altLang="ko-KR" sz="1200" dirty="0" smtClean="0">
                <a:hlinkClick r:id="rId2"/>
              </a:rPr>
              <a:t>emps.or.kr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공생공빈밀알 사이트에서 확인 하실 수 있습니다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408911" y="4846899"/>
            <a:ext cx="2123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00B050"/>
                </a:solidFill>
              </a:rPr>
              <a:t>EM 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흙공으로 오산</a:t>
            </a:r>
            <a:r>
              <a:rPr lang="ko-KR" altLang="en-US" sz="1200" b="1" dirty="0">
                <a:solidFill>
                  <a:srgbClr val="00B050"/>
                </a:solidFill>
              </a:rPr>
              <a:t>천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살리기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1961" y="5046275"/>
            <a:ext cx="189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30~40</a:t>
            </a:r>
            <a:r>
              <a:rPr lang="ko-KR" altLang="en-US" sz="1200" dirty="0" smtClean="0"/>
              <a:t>명의 세마성당 가족 봉사단이 깨끗한 오산천을 만들기 위해 준비된 </a:t>
            </a:r>
            <a:r>
              <a:rPr lang="en-US" altLang="ko-KR" sz="1200" dirty="0" smtClean="0"/>
              <a:t>EM</a:t>
            </a:r>
            <a:r>
              <a:rPr lang="ko-KR" altLang="en-US" sz="1200" dirty="0" smtClean="0"/>
              <a:t>흙공을 오산천에 던져 하천 정화체험 학습 시간을 가짐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56" name="그림 152" descr="빛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9663" flipH="1" flipV="1">
            <a:off x="35639" y="3569740"/>
            <a:ext cx="1099536" cy="5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타원 17"/>
          <p:cNvSpPr/>
          <p:nvPr/>
        </p:nvSpPr>
        <p:spPr>
          <a:xfrm>
            <a:off x="487246" y="1196617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45" y="1233491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활동내용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1" name="그림 152" descr="빛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9663" flipH="1" flipV="1">
            <a:off x="35639" y="1121333"/>
            <a:ext cx="1099536" cy="5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94" y="1051856"/>
            <a:ext cx="1859515" cy="12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91680" y="2258859"/>
            <a:ext cx="212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00B050"/>
                </a:solidFill>
              </a:rPr>
              <a:t>중등부 진로 탐색</a:t>
            </a:r>
            <a:endParaRPr lang="en-US" altLang="ko-KR" sz="1600" b="1" dirty="0" smtClean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4811" y="2564904"/>
            <a:ext cx="189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오산지구 본당 중학생 </a:t>
            </a:r>
            <a:r>
              <a:rPr lang="en-US" altLang="ko-KR" sz="1200" dirty="0" smtClean="0"/>
              <a:t>17</a:t>
            </a:r>
            <a:r>
              <a:rPr lang="ko-KR" altLang="en-US" sz="1200" dirty="0" smtClean="0"/>
              <a:t>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부모 </a:t>
            </a:r>
            <a:r>
              <a:rPr lang="en-US" altLang="ko-KR" sz="1200" dirty="0" smtClean="0"/>
              <a:t>19</a:t>
            </a:r>
            <a:r>
              <a:rPr lang="ko-KR" altLang="en-US" sz="1200" dirty="0" smtClean="0"/>
              <a:t>명이 참석하여 창조역량 연구소 교육학 박사 교수님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명과 함께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차례에 걸쳐 진행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2" y="1099605"/>
            <a:ext cx="1859515" cy="11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32647" y="2276872"/>
            <a:ext cx="212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00B050"/>
                </a:solidFill>
              </a:rPr>
              <a:t>세마성당 초등부 어린이 생태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.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환경 및 먹거리 교육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5697" y="2636912"/>
            <a:ext cx="189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본당 환경 독서 팀은 주일학교 어린이 미사 후 자모 및 어린이 약 </a:t>
            </a:r>
            <a:r>
              <a:rPr lang="en-US" altLang="ko-KR" sz="1200" dirty="0" smtClean="0"/>
              <a:t>50</a:t>
            </a:r>
            <a:r>
              <a:rPr lang="ko-KR" altLang="en-US" sz="1200" dirty="0" smtClean="0"/>
              <a:t>명에게 생태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환경 및 먹거리 교육을 실시함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28" y="3645024"/>
            <a:ext cx="1859515" cy="11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728391" y="4804492"/>
            <a:ext cx="212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rgbClr val="00B050"/>
                </a:solidFill>
              </a:rPr>
              <a:t>세마성당 초등부 주일학교 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– 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평화방송 생태 다큐 촬영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1441" y="5186793"/>
            <a:ext cx="189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평화방송 생태 다큐팀과 함께 자모와 어린이 약 </a:t>
            </a:r>
            <a:r>
              <a:rPr lang="en-US" altLang="ko-KR" sz="1200" dirty="0" smtClean="0"/>
              <a:t>40</a:t>
            </a:r>
            <a:r>
              <a:rPr lang="ko-KR" altLang="en-US" sz="1200" dirty="0" smtClean="0"/>
              <a:t>명에게 생태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환경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먹거리 교육 및 체험학습을 하였고 이를 촬영함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62" y="3652575"/>
            <a:ext cx="1839553" cy="11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5" y="3685589"/>
            <a:ext cx="1839554" cy="11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8" y="2204864"/>
            <a:ext cx="33718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738" y="4653136"/>
            <a:ext cx="337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/>
              <a:t>회칙 </a:t>
            </a:r>
            <a:r>
              <a:rPr lang="en-US" altLang="ko-KR" sz="900" b="1" dirty="0" smtClean="0"/>
              <a:t>「</a:t>
            </a:r>
            <a:r>
              <a:rPr lang="ko-KR" altLang="en-US" sz="900" b="1" dirty="0" smtClean="0"/>
              <a:t>찬미받으소서」반포에 관한 프란치스코 교황님의 메모</a:t>
            </a:r>
            <a:endParaRPr lang="ko-KR" altLang="en-US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6307" y="1772816"/>
            <a:ext cx="4320480" cy="3647152"/>
          </a:xfrm>
          <a:prstGeom prst="rect">
            <a:avLst/>
          </a:prstGeom>
          <a:noFill/>
        </p:spPr>
        <p:txBody>
          <a:bodyPr wrap="square" spcCol="1080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/>
              <a:t>사랑하는 형제 주교님</a:t>
            </a:r>
            <a:r>
              <a:rPr lang="en-US" altLang="ko-KR" sz="1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우리가 주교로서 실천하고 있는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“</a:t>
            </a:r>
            <a:r>
              <a:rPr lang="ko-KR" altLang="en-US" sz="1400" b="1" dirty="0" smtClean="0"/>
              <a:t>일치와 사랑과 평화의 유대</a:t>
            </a:r>
            <a:r>
              <a:rPr lang="en-US" altLang="ko-KR" sz="1400" b="1" dirty="0" smtClean="0"/>
              <a:t>”(</a:t>
            </a:r>
            <a:r>
              <a:rPr lang="ko-KR" altLang="en-US" sz="1400" b="1" dirty="0" smtClean="0"/>
              <a:t>교회 헌장 </a:t>
            </a:r>
            <a:r>
              <a:rPr lang="en-US" altLang="ko-KR" sz="1400" b="1" dirty="0" smtClean="0"/>
              <a:t>22</a:t>
            </a:r>
            <a:r>
              <a:rPr lang="ko-KR" altLang="en-US" sz="1400" b="1" dirty="0" smtClean="0"/>
              <a:t>항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로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저는 </a:t>
            </a:r>
            <a:r>
              <a:rPr lang="en-US" altLang="ko-KR" sz="1400" b="1" dirty="0" smtClean="0"/>
              <a:t>`</a:t>
            </a:r>
            <a:r>
              <a:rPr lang="ko-KR" altLang="en-US" sz="1400" b="1" dirty="0" smtClean="0"/>
              <a:t>공동의 집을 돌보는 것에 관한</a:t>
            </a:r>
            <a:r>
              <a:rPr lang="en-US" altLang="ko-KR" sz="1400" b="1" dirty="0" smtClean="0"/>
              <a:t>`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저의 회칙 「찬미받으소서」</a:t>
            </a:r>
            <a:r>
              <a:rPr lang="en-US" altLang="ko-KR" sz="1400" b="1" dirty="0" smtClean="0"/>
              <a:t>(Laudato si')</a:t>
            </a:r>
            <a:r>
              <a:rPr lang="ko-KR" altLang="en-US" sz="1400" b="1" dirty="0" smtClean="0"/>
              <a:t>를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저의 진심 어린 교황 강복과 함께 보내 드립니다</a:t>
            </a:r>
            <a:r>
              <a:rPr lang="en-US" altLang="ko-KR" sz="14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주님 안에서 하나 되어</a:t>
            </a:r>
            <a:endParaRPr lang="en-US" altLang="ko-KR" sz="1400" b="1" dirty="0" smtClean="0"/>
          </a:p>
          <a:p>
            <a:pPr>
              <a:lnSpc>
                <a:spcPct val="150000"/>
              </a:lnSpc>
            </a:pPr>
            <a:r>
              <a:rPr lang="ko-KR" altLang="en-US" sz="1400" b="1" dirty="0" smtClean="0"/>
              <a:t>저를 위하여 기도해 주시기 바랍니다</a:t>
            </a:r>
            <a:r>
              <a:rPr lang="en-US" altLang="ko-KR" sz="1400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2015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16</a:t>
            </a:r>
            <a:r>
              <a:rPr lang="ko-KR" altLang="en-US" sz="1400" b="1" dirty="0" smtClean="0"/>
              <a:t>일 바티칸에서 </a:t>
            </a:r>
            <a:endParaRPr lang="en-US" altLang="ko-KR" sz="1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400" b="1" dirty="0" smtClean="0"/>
              <a:t>프란치스</a:t>
            </a:r>
            <a:r>
              <a:rPr lang="ko-KR" altLang="en-US" sz="1400" b="1" dirty="0"/>
              <a:t>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38" y="911128"/>
            <a:ext cx="682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프란치스코 교황님께서 발표하신 두 번째 회칙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4086398" y="3487796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93" y="3579759"/>
            <a:ext cx="1868810" cy="11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693993" y="3465874"/>
            <a:ext cx="2014800" cy="1322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3512986"/>
            <a:ext cx="1869008" cy="121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792287" y="395288"/>
            <a:ext cx="7884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공생공빈밀</a:t>
            </a:r>
            <a:r>
              <a:rPr lang="ko-KR" altLang="en-US" sz="32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활동 </a:t>
            </a:r>
            <a:r>
              <a:rPr lang="en-US" altLang="ko-KR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BETTER AND BETTER </a:t>
            </a:r>
            <a:endParaRPr kumimoji="0" lang="ko-KR" altLang="en-US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03848" y="1166843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b="1" dirty="0"/>
              <a:t>공생공빈 밀알 사회적 협동조합은 교구 사회 복음화국과의 연계성을 갖고 가톨릭 복음화의 가치에 입각하여 사회 복음화 활동을 지원하며 협동조합의 자주 자립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자치적 조합 활동과 교육으로 생명 문화와 나눔 운동을 전개하면서 생명 공동체 실천 운동을 전개하고 있습니다</a:t>
            </a:r>
            <a:r>
              <a:rPr lang="en-US" altLang="ko-KR" sz="1200" b="1" dirty="0" smtClean="0"/>
              <a:t>.</a:t>
            </a:r>
          </a:p>
          <a:p>
            <a:pPr fontAlgn="base"/>
            <a:endParaRPr lang="en-US" altLang="ko-KR" sz="1200" b="1" dirty="0"/>
          </a:p>
          <a:p>
            <a:pPr fontAlgn="base"/>
            <a:r>
              <a:rPr lang="en-US" altLang="ko-KR" sz="1200" b="1" dirty="0" smtClean="0"/>
              <a:t>BETTER AND BETTER</a:t>
            </a:r>
            <a:r>
              <a:rPr lang="ko-KR" altLang="en-US" sz="1200" b="1" dirty="0" smtClean="0"/>
              <a:t>은 공생공빈밀알의 한 파트로 사회적 약자인 보육원 청소년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도움이 필요한 노년층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다문화 가정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장애인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한 부모자녀 등이 스스로 독립 할 수 있도록 괜찮은 일자리를 창출하고 이를 더욱 확대하여 모든 사람이 더욱 더 잘 살 수 있도록 노력하고 있습니다</a:t>
            </a:r>
            <a:r>
              <a:rPr lang="en-US" altLang="ko-KR" sz="1200" b="1" dirty="0" smtClean="0"/>
              <a:t>. </a:t>
            </a:r>
            <a:endParaRPr lang="en-US" altLang="ko-KR" sz="1200" b="1" dirty="0"/>
          </a:p>
        </p:txBody>
      </p:sp>
      <p:sp>
        <p:nvSpPr>
          <p:cNvPr id="7" name="타원 6"/>
          <p:cNvSpPr/>
          <p:nvPr/>
        </p:nvSpPr>
        <p:spPr>
          <a:xfrm>
            <a:off x="539552" y="342900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851" y="3465874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활동내용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9628" y="4788441"/>
            <a:ext cx="2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BETTER AND </a:t>
            </a:r>
            <a:r>
              <a:rPr lang="en-US" altLang="ko-KR" sz="16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BETTER-</a:t>
            </a:r>
            <a:r>
              <a:rPr lang="ko-KR" altLang="en-US" sz="16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의정부점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2759" y="5373216"/>
            <a:ext cx="189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의정부역 지하상가 서부 가 </a:t>
            </a:r>
            <a:r>
              <a:rPr lang="en-US" altLang="ko-KR" sz="1200" dirty="0" smtClean="0"/>
              <a:t>138</a:t>
            </a:r>
            <a:r>
              <a:rPr lang="ko-KR" altLang="en-US" sz="1200" dirty="0" smtClean="0"/>
              <a:t>호에 카페밀알을 오픈 하여 청년창업을 지원하려 합니다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6381328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자세한 내용은 </a:t>
            </a:r>
            <a:r>
              <a:rPr lang="en-US" altLang="ko-KR" sz="1200" dirty="0">
                <a:hlinkClick r:id="rId4"/>
              </a:rPr>
              <a:t>http://</a:t>
            </a:r>
            <a:r>
              <a:rPr lang="en-US" altLang="ko-KR" sz="1200" dirty="0" smtClean="0">
                <a:hlinkClick r:id="rId4"/>
              </a:rPr>
              <a:t>emps.or.kr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공생공빈밀알 사이트에서 확인 하실 수 있습니다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960639" y="4788441"/>
            <a:ext cx="2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BETTER AND </a:t>
            </a:r>
            <a:r>
              <a:rPr lang="en-US" altLang="ko-KR" sz="16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BETTER-</a:t>
            </a:r>
            <a:r>
              <a:rPr lang="ko-KR" altLang="en-US" sz="16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ko-KR" altLang="en-US" sz="16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점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3689" y="5347857"/>
            <a:ext cx="189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부</a:t>
            </a:r>
            <a:r>
              <a:rPr lang="ko-KR" altLang="en-US" sz="1200" dirty="0"/>
              <a:t>산</a:t>
            </a:r>
            <a:r>
              <a:rPr lang="ko-KR" altLang="en-US" sz="1200" dirty="0" smtClean="0"/>
              <a:t>역 </a:t>
            </a:r>
            <a:r>
              <a:rPr lang="ko-KR" altLang="en-US" sz="1200" dirty="0"/>
              <a:t>지하상가 </a:t>
            </a:r>
            <a:r>
              <a:rPr lang="ko-KR" altLang="en-US" sz="1200" dirty="0" smtClean="0"/>
              <a:t>가열 </a:t>
            </a:r>
            <a:r>
              <a:rPr lang="en-US" altLang="ko-KR" sz="1200" dirty="0" smtClean="0"/>
              <a:t>25</a:t>
            </a:r>
            <a:r>
              <a:rPr lang="ko-KR" altLang="en-US" sz="1200" dirty="0" smtClean="0"/>
              <a:t>호에 </a:t>
            </a:r>
            <a:r>
              <a:rPr lang="ko-KR" altLang="en-US" sz="1200" dirty="0"/>
              <a:t>카페밀알을 오픈 하여 </a:t>
            </a:r>
            <a:r>
              <a:rPr lang="ko-KR" altLang="en-US" sz="1200" dirty="0" smtClean="0"/>
              <a:t>청년창업을 지원하려 합니다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pic>
        <p:nvPicPr>
          <p:cNvPr id="56" name="그림 152" descr="빛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29663" flipH="1" flipV="1">
            <a:off x="87945" y="3353716"/>
            <a:ext cx="1099536" cy="5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089" y="1236139"/>
            <a:ext cx="1874719" cy="1743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97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404664"/>
            <a:ext cx="72723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dirty="0" smtClean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공생공빈밀알</a:t>
            </a:r>
            <a:r>
              <a:rPr kumimoji="0" lang="ko-KR" altLang="en-US" sz="4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kumimoji="0" lang="ko-KR" altLang="en-US" sz="48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활동 </a:t>
            </a:r>
            <a:endParaRPr kumimoji="0" lang="en-US" altLang="ko-KR" sz="4800" dirty="0" smtClean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dirty="0" smtClean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비젼</a:t>
            </a:r>
            <a:r>
              <a:rPr kumimoji="0" lang="ko-KR" altLang="en-US" sz="4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48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kumimoji="0" lang="ko-KR" altLang="en-US" sz="48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미션</a:t>
            </a:r>
          </a:p>
        </p:txBody>
      </p:sp>
      <p:grpSp>
        <p:nvGrpSpPr>
          <p:cNvPr id="11" name="그룹 85"/>
          <p:cNvGrpSpPr>
            <a:grpSpLocks/>
          </p:cNvGrpSpPr>
          <p:nvPr/>
        </p:nvGrpSpPr>
        <p:grpSpPr bwMode="auto">
          <a:xfrm>
            <a:off x="2877170" y="1890960"/>
            <a:ext cx="2774950" cy="1935163"/>
            <a:chOff x="2335216" y="1855544"/>
            <a:chExt cx="1512225" cy="1475556"/>
          </a:xfrm>
        </p:grpSpPr>
        <p:grpSp>
          <p:nvGrpSpPr>
            <p:cNvPr id="12" name="그룹 53"/>
            <p:cNvGrpSpPr>
              <a:grpSpLocks/>
            </p:cNvGrpSpPr>
            <p:nvPr/>
          </p:nvGrpSpPr>
          <p:grpSpPr bwMode="auto">
            <a:xfrm>
              <a:off x="2335216" y="1855544"/>
              <a:ext cx="1451685" cy="1475556"/>
              <a:chOff x="2335216" y="1749273"/>
              <a:chExt cx="1451685" cy="1475556"/>
            </a:xfrm>
          </p:grpSpPr>
          <p:grpSp>
            <p:nvGrpSpPr>
              <p:cNvPr id="14" name="그룹 62"/>
              <p:cNvGrpSpPr>
                <a:grpSpLocks/>
              </p:cNvGrpSpPr>
              <p:nvPr/>
            </p:nvGrpSpPr>
            <p:grpSpPr bwMode="auto">
              <a:xfrm>
                <a:off x="2554764" y="1992692"/>
                <a:ext cx="1232137" cy="1232137"/>
                <a:chOff x="3930793" y="4725144"/>
                <a:chExt cx="1296144" cy="1296144"/>
              </a:xfrm>
            </p:grpSpPr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3930995" y="4725023"/>
                  <a:ext cx="1295923" cy="1296265"/>
                </a:xfrm>
                <a:prstGeom prst="roundRect">
                  <a:avLst>
                    <a:gd name="adj" fmla="val 4032"/>
                  </a:avLst>
                </a:prstGeom>
                <a:solidFill>
                  <a:srgbClr val="F6A8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3961857" y="4766088"/>
                  <a:ext cx="1224000" cy="1224000"/>
                </a:xfrm>
                <a:prstGeom prst="roundRect">
                  <a:avLst>
                    <a:gd name="adj" fmla="val 4032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alpha val="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57150" h="57150"/>
                </a:sp3d>
              </p:spPr>
              <p:txBody>
                <a:bodyPr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pic>
            <p:nvPicPr>
              <p:cNvPr id="15" name="그림 152" descr="빛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8433764" flipH="1" flipV="1">
                <a:off x="2335216" y="1749273"/>
                <a:ext cx="735104" cy="788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2524243" y="2259613"/>
              <a:ext cx="1323198" cy="1009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latinLnBrk="1" hangingPunct="1"/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지역사회와의 연계하여 생태계와 환경문제도 함께 고민하고 참여 협력을 다하여 생명과 </a:t>
              </a:r>
              <a:endParaRPr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latinLnBrk="1" hangingPunct="1"/>
              <a:r>
                <a:rPr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문화시스템을 형성</a:t>
              </a:r>
              <a:endPara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8" name="그룹 84"/>
          <p:cNvGrpSpPr>
            <a:grpSpLocks/>
          </p:cNvGrpSpPr>
          <p:nvPr/>
        </p:nvGrpSpPr>
        <p:grpSpPr bwMode="auto">
          <a:xfrm>
            <a:off x="519113" y="1863974"/>
            <a:ext cx="2276475" cy="1997075"/>
            <a:chOff x="908705" y="1855543"/>
            <a:chExt cx="1470039" cy="1475557"/>
          </a:xfrm>
        </p:grpSpPr>
        <p:grpSp>
          <p:nvGrpSpPr>
            <p:cNvPr id="19" name="그룹 58"/>
            <p:cNvGrpSpPr>
              <a:grpSpLocks/>
            </p:cNvGrpSpPr>
            <p:nvPr/>
          </p:nvGrpSpPr>
          <p:grpSpPr bwMode="auto">
            <a:xfrm>
              <a:off x="908705" y="1855543"/>
              <a:ext cx="1470039" cy="1475557"/>
              <a:chOff x="908705" y="1749272"/>
              <a:chExt cx="1470039" cy="1475557"/>
            </a:xfrm>
          </p:grpSpPr>
          <p:grpSp>
            <p:nvGrpSpPr>
              <p:cNvPr id="21" name="그룹 34"/>
              <p:cNvGrpSpPr>
                <a:grpSpLocks/>
              </p:cNvGrpSpPr>
              <p:nvPr/>
            </p:nvGrpSpPr>
            <p:grpSpPr bwMode="auto">
              <a:xfrm>
                <a:off x="1146607" y="1992692"/>
                <a:ext cx="1232137" cy="1232137"/>
                <a:chOff x="1146607" y="2020474"/>
                <a:chExt cx="1232137" cy="1232137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146535" y="2021025"/>
                  <a:ext cx="1232209" cy="1231586"/>
                </a:xfrm>
                <a:prstGeom prst="roundRect">
                  <a:avLst>
                    <a:gd name="adj" fmla="val 4032"/>
                  </a:avLst>
                </a:prstGeom>
                <a:solidFill>
                  <a:srgbClr val="7062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176137" y="2059396"/>
                  <a:ext cx="1163556" cy="1163556"/>
                </a:xfrm>
                <a:prstGeom prst="roundRect">
                  <a:avLst>
                    <a:gd name="adj" fmla="val 4032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alpha val="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57150" h="57150"/>
                </a:sp3d>
              </p:spPr>
              <p:txBody>
                <a:bodyPr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pic>
            <p:nvPicPr>
              <p:cNvPr id="22" name="그림 152" descr="빛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8433764" flipH="1" flipV="1">
                <a:off x="908705" y="1749272"/>
                <a:ext cx="735104" cy="788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200867" y="2373431"/>
              <a:ext cx="1102854" cy="75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latinLnBrk="1" hangingPunct="1"/>
              <a:r>
                <a:rPr lang="ko-KR" altLang="en-US" sz="15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천주교 수원교구 사회복음화국과 연계하여 보완하고 협력하며 운영</a:t>
              </a:r>
              <a:endParaRPr kumimoji="0" lang="ko-KR" altLang="en-US" sz="15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5" name="그룹 86"/>
          <p:cNvGrpSpPr>
            <a:grpSpLocks/>
          </p:cNvGrpSpPr>
          <p:nvPr/>
        </p:nvGrpSpPr>
        <p:grpSpPr bwMode="auto">
          <a:xfrm>
            <a:off x="5557838" y="1927473"/>
            <a:ext cx="3030537" cy="1885950"/>
            <a:chOff x="3730667" y="1867736"/>
            <a:chExt cx="1453740" cy="1463364"/>
          </a:xfrm>
        </p:grpSpPr>
        <p:grpSp>
          <p:nvGrpSpPr>
            <p:cNvPr id="26" name="그룹 48"/>
            <p:cNvGrpSpPr>
              <a:grpSpLocks/>
            </p:cNvGrpSpPr>
            <p:nvPr/>
          </p:nvGrpSpPr>
          <p:grpSpPr bwMode="auto">
            <a:xfrm>
              <a:off x="3730667" y="1867736"/>
              <a:ext cx="1453740" cy="1463364"/>
              <a:chOff x="3730667" y="1761465"/>
              <a:chExt cx="1453740" cy="1463364"/>
            </a:xfrm>
          </p:grpSpPr>
          <p:grpSp>
            <p:nvGrpSpPr>
              <p:cNvPr id="28" name="그룹 90"/>
              <p:cNvGrpSpPr>
                <a:grpSpLocks/>
              </p:cNvGrpSpPr>
              <p:nvPr/>
            </p:nvGrpSpPr>
            <p:grpSpPr bwMode="auto">
              <a:xfrm>
                <a:off x="3952270" y="1992692"/>
                <a:ext cx="1232137" cy="1232137"/>
                <a:chOff x="3930793" y="4725144"/>
                <a:chExt cx="1296144" cy="1296144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3930792" y="4725511"/>
                  <a:ext cx="1296145" cy="1295777"/>
                </a:xfrm>
                <a:prstGeom prst="roundRect">
                  <a:avLst>
                    <a:gd name="adj" fmla="val 4032"/>
                  </a:avLst>
                </a:prstGeom>
                <a:solidFill>
                  <a:srgbClr val="6DBF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3961857" y="4766088"/>
                  <a:ext cx="1224000" cy="1224000"/>
                </a:xfrm>
                <a:prstGeom prst="roundRect">
                  <a:avLst>
                    <a:gd name="adj" fmla="val 4032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alpha val="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19050" cap="flat" cmpd="sng" algn="ctr">
                  <a:noFill/>
                  <a:prstDash val="solid"/>
                </a:ln>
                <a:effectLst/>
                <a:scene3d>
                  <a:camera prst="perspectiveAbove" fov="0">
                    <a:rot lat="0" lon="0" rev="0"/>
                  </a:camera>
                  <a:lightRig rig="flat" dir="t">
                    <a:rot lat="0" lon="0" rev="7920000"/>
                  </a:lightRig>
                </a:scene3d>
                <a:sp3d prstMaterial="clear">
                  <a:bevelT w="57150" h="57150"/>
                </a:sp3d>
              </p:spPr>
              <p:txBody>
                <a:bodyPr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solidFill>
                      <a:prstClr val="white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pic>
            <p:nvPicPr>
              <p:cNvPr id="29" name="그림 152" descr="빛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8433764" flipH="1" flipV="1">
                <a:off x="3730667" y="1761465"/>
                <a:ext cx="735104" cy="788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4017337" y="2337376"/>
              <a:ext cx="1105330" cy="83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latinLnBrk="1" hangingPunct="1"/>
              <a:r>
                <a:rPr lang="ko-KR" altLang="en-US" sz="1600" dirty="0" smtClean="0">
                  <a:solidFill>
                    <a:srgbClr val="EAEA0C"/>
                  </a:solidFill>
                  <a:latin typeface="HY헤드라인M" pitchFamily="18" charset="-127"/>
                  <a:ea typeface="HY헤드라인M" pitchFamily="18" charset="-127"/>
                </a:rPr>
                <a:t>조합원 간의 상부상조를 목적으로 하며</a:t>
              </a:r>
              <a:r>
                <a:rPr lang="en-US" altLang="ko-KR" sz="1600" dirty="0">
                  <a:solidFill>
                    <a:srgbClr val="EAEA0C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1600" dirty="0" smtClean="0">
                  <a:solidFill>
                    <a:srgbClr val="EAEA0C"/>
                  </a:solidFill>
                  <a:latin typeface="HY헤드라인M" pitchFamily="18" charset="-127"/>
                  <a:ea typeface="HY헤드라인M" pitchFamily="18" charset="-127"/>
                </a:rPr>
                <a:t>기부자들에 대한 복지 혜택과 서비스 등을 고려</a:t>
              </a:r>
              <a:endParaRPr kumimoji="0" lang="en-US" altLang="ko-KR" sz="1600" dirty="0">
                <a:solidFill>
                  <a:srgbClr val="EAEA0C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2" name="자유형 31"/>
          <p:cNvSpPr/>
          <p:nvPr/>
        </p:nvSpPr>
        <p:spPr bwMode="auto">
          <a:xfrm rot="5400000" flipV="1">
            <a:off x="4219909" y="2128847"/>
            <a:ext cx="640051" cy="4536506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74000">
                <a:schemeClr val="bg1">
                  <a:lumMod val="50000"/>
                  <a:tint val="66000"/>
                  <a:satMod val="160000"/>
                </a:schemeClr>
              </a:gs>
              <a:gs pos="1000">
                <a:schemeClr val="bg1">
                  <a:lumMod val="50000"/>
                  <a:tint val="44500"/>
                  <a:satMod val="160000"/>
                  <a:alpha val="0"/>
                </a:schemeClr>
              </a:gs>
              <a:gs pos="5000">
                <a:schemeClr val="bg1">
                  <a:lumMod val="50000"/>
                  <a:tint val="23500"/>
                  <a:satMod val="160000"/>
                  <a:alpha val="7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44450" h="127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solidFill>
                <a:srgbClr val="FFFFFF"/>
              </a:solidFill>
              <a:latin typeface="굴림"/>
              <a:ea typeface="굴림"/>
            </a:endParaRPr>
          </a:p>
        </p:txBody>
      </p:sp>
      <p:grpSp>
        <p:nvGrpSpPr>
          <p:cNvPr id="33" name="그룹 91"/>
          <p:cNvGrpSpPr>
            <a:grpSpLocks/>
          </p:cNvGrpSpPr>
          <p:nvPr/>
        </p:nvGrpSpPr>
        <p:grpSpPr bwMode="auto">
          <a:xfrm>
            <a:off x="1139825" y="4479925"/>
            <a:ext cx="7126288" cy="1462088"/>
            <a:chOff x="1140326" y="4757104"/>
            <a:chExt cx="7125530" cy="1462792"/>
          </a:xfrm>
        </p:grpSpPr>
        <p:grpSp>
          <p:nvGrpSpPr>
            <p:cNvPr id="34" name="그룹 70"/>
            <p:cNvGrpSpPr>
              <a:grpSpLocks/>
            </p:cNvGrpSpPr>
            <p:nvPr/>
          </p:nvGrpSpPr>
          <p:grpSpPr bwMode="auto">
            <a:xfrm>
              <a:off x="1140326" y="4757104"/>
              <a:ext cx="7125530" cy="1462792"/>
              <a:chOff x="1140326" y="4650833"/>
              <a:chExt cx="7125530" cy="1462792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1140326" y="4887485"/>
                <a:ext cx="6887430" cy="1226140"/>
              </a:xfrm>
              <a:prstGeom prst="roundRect">
                <a:avLst>
                  <a:gd name="adj" fmla="val 925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1176136" y="4914667"/>
                <a:ext cx="6852248" cy="1163556"/>
              </a:xfrm>
              <a:prstGeom prst="roundRect">
                <a:avLst>
                  <a:gd name="adj" fmla="val 10807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pic>
            <p:nvPicPr>
              <p:cNvPr id="40" name="그림 152" descr="빛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8433764" flipH="1" flipV="1">
                <a:off x="7369992" y="4650833"/>
                <a:ext cx="895864" cy="96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모서리가 둥근 직사각형 40"/>
              <p:cNvSpPr/>
              <p:nvPr/>
            </p:nvSpPr>
            <p:spPr>
              <a:xfrm>
                <a:off x="1272075" y="5265492"/>
                <a:ext cx="6649330" cy="756014"/>
              </a:xfrm>
              <a:prstGeom prst="roundRect">
                <a:avLst>
                  <a:gd name="adj" fmla="val 160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grpSp>
          <p:nvGrpSpPr>
            <p:cNvPr id="35" name="그룹 90"/>
            <p:cNvGrpSpPr>
              <a:grpSpLocks/>
            </p:cNvGrpSpPr>
            <p:nvPr/>
          </p:nvGrpSpPr>
          <p:grpSpPr bwMode="auto">
            <a:xfrm>
              <a:off x="1219156" y="5067768"/>
              <a:ext cx="6809228" cy="1024396"/>
              <a:chOff x="1219156" y="5067768"/>
              <a:chExt cx="6809228" cy="1024396"/>
            </a:xfrm>
          </p:grpSpPr>
          <p:sp>
            <p:nvSpPr>
              <p:cNvPr id="36" name="직사각형 28"/>
              <p:cNvSpPr>
                <a:spLocks noChangeArrowheads="1"/>
              </p:cNvSpPr>
              <p:nvPr/>
            </p:nvSpPr>
            <p:spPr bwMode="auto">
              <a:xfrm>
                <a:off x="1219156" y="5067768"/>
                <a:ext cx="6665212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latinLnBrk="1" hangingPunct="1"/>
                <a:endParaRPr kumimoji="0" lang="en-US" altLang="ko-KR" sz="1300" b="1">
                  <a:solidFill>
                    <a:schemeClr val="bg1"/>
                  </a:solidFill>
                  <a:latin typeface="Arial" charset="0"/>
                  <a:ea typeface="HY견고딕" pitchFamily="18" charset="-127"/>
                  <a:cs typeface="Arial" charset="0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1332394" y="5384469"/>
                <a:ext cx="6695363" cy="7083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40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  <a:cs typeface="Arial" charset="0"/>
                  </a:rPr>
                  <a:t>생명공동체의 확립</a:t>
                </a:r>
                <a:endParaRPr kumimoji="0" lang="ko-KR" altLang="en-US" sz="4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  <a:cs typeface="Arial" charset="0"/>
                </a:endParaRPr>
              </a:p>
            </p:txBody>
          </p:sp>
        </p:grpSp>
      </p:grpSp>
      <p:sp>
        <p:nvSpPr>
          <p:cNvPr id="42" name="모서리가 둥근 직사각형 41"/>
          <p:cNvSpPr/>
          <p:nvPr/>
        </p:nvSpPr>
        <p:spPr bwMode="auto">
          <a:xfrm>
            <a:off x="684213" y="512763"/>
            <a:ext cx="7426325" cy="647700"/>
          </a:xfrm>
          <a:prstGeom prst="roundRect">
            <a:avLst>
              <a:gd name="adj" fmla="val 27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668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8" y="0"/>
            <a:ext cx="9151668" cy="62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-7668" y="0"/>
            <a:ext cx="9151668" cy="62218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14536" y="1484784"/>
            <a:ext cx="697388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생명공동체</a:t>
            </a:r>
            <a:r>
              <a:rPr kumimoji="0" lang="ko-KR" altLang="en-US" sz="3200" dirty="0" smtClean="0">
                <a:latin typeface="HY헤드라인M" pitchFamily="18" charset="-127"/>
                <a:ea typeface="HY헤드라인M" pitchFamily="18" charset="-127"/>
              </a:rPr>
              <a:t>를 향한</a:t>
            </a:r>
            <a:r>
              <a:rPr kumimoji="0" lang="en-US" altLang="ko-KR" sz="3200" dirty="0" smtClean="0"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kumimoji="0"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뜻있는 </a:t>
            </a:r>
            <a:r>
              <a:rPr lang="ko-KR" altLang="en-US" sz="3200" b="1" dirty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사람들의 힘을 모아</a:t>
            </a:r>
            <a:r>
              <a:rPr lang="ko-KR" altLang="en-US" sz="3200" b="1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 개인이 </a:t>
            </a:r>
            <a:endParaRPr lang="en-US" altLang="ko-KR" sz="3200" b="1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>
              <a:defRPr/>
            </a:pPr>
            <a:r>
              <a:rPr lang="ko-KR" altLang="en-US" sz="3200" b="1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해결하기 어려운 </a:t>
            </a:r>
            <a:r>
              <a:rPr lang="ko-KR" altLang="en-US" sz="3200" b="1" dirty="0" smtClean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사</a:t>
            </a:r>
            <a:r>
              <a:rPr lang="ko-KR" altLang="en-US" sz="3200" b="1" dirty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회</a:t>
            </a:r>
            <a:r>
              <a:rPr lang="ko-KR" altLang="en-US" sz="3200" b="1" dirty="0" smtClean="0">
                <a:solidFill>
                  <a:schemeClr val="accent5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문제를 공동체의 협력망을 통해 대응</a:t>
            </a:r>
            <a:r>
              <a:rPr lang="ko-KR" altLang="en-US" sz="3200" b="1" dirty="0" smtClean="0">
                <a:latin typeface="HY헤드라인M" pitchFamily="18" charset="-127"/>
                <a:ea typeface="HY헤드라인M" pitchFamily="18" charset="-127"/>
                <a:sym typeface="굴림"/>
              </a:rPr>
              <a:t>하는</a:t>
            </a:r>
            <a:endParaRPr lang="en-US" altLang="ko-KR" sz="3200" b="1" dirty="0" smtClean="0"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>
              <a:defRPr/>
            </a:pPr>
            <a:r>
              <a:rPr kumimoji="0" lang="ko-KR" altLang="en-US" sz="3200" b="1" dirty="0" smtClean="0">
                <a:latin typeface="HY헤드라인M" pitchFamily="18" charset="-127"/>
                <a:ea typeface="HY헤드라인M" pitchFamily="18" charset="-127"/>
              </a:rPr>
              <a:t> 사회적협동</a:t>
            </a:r>
            <a:r>
              <a:rPr kumimoji="0" lang="ko-KR" altLang="en-US" sz="32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조합</a:t>
            </a:r>
            <a:endParaRPr kumimoji="0" lang="en-US" altLang="ko-KR" sz="3200" b="1" dirty="0" smtClean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endParaRPr kumimoji="0" lang="en-US" altLang="ko-KR" sz="2000" b="1" dirty="0" smtClean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3600" b="1" dirty="0" smtClean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공생공빈밀알</a:t>
            </a:r>
            <a:r>
              <a:rPr kumimoji="0" lang="ko-KR" altLang="en-US" sz="3200" b="1" dirty="0" smtClean="0">
                <a:latin typeface="HY헤드라인M" pitchFamily="18" charset="-127"/>
                <a:ea typeface="HY헤드라인M" pitchFamily="18" charset="-127"/>
              </a:rPr>
              <a:t>입니다</a:t>
            </a:r>
            <a:r>
              <a:rPr kumimoji="0" lang="en-US" altLang="ko-KR" sz="3200" b="1" dirty="0">
                <a:latin typeface="HY헤드라인M" pitchFamily="18" charset="-127"/>
                <a:ea typeface="HY헤드라인M" pitchFamily="18" charset="-127"/>
              </a:rPr>
              <a:t>.</a:t>
            </a:r>
            <a:endParaRPr kumimoji="0" lang="ko-KR" altLang="en-US" sz="32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5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8" y="1568377"/>
            <a:ext cx="2952328" cy="450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4" y="1556792"/>
            <a:ext cx="2969344" cy="450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88" y="1556792"/>
            <a:ext cx="2976808" cy="45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738" y="911128"/>
            <a:ext cx="682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B050"/>
                </a:solidFill>
              </a:rPr>
              <a:t> 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사회적 협동조합은 우리 모두의 비전입니다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.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738" y="404664"/>
            <a:ext cx="682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환경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경제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사회 공동문제의 현재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4" y="1136406"/>
            <a:ext cx="2494820" cy="20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86" y="1130140"/>
            <a:ext cx="2354400" cy="202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82" y="1124744"/>
            <a:ext cx="2452420" cy="20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5" y="3512670"/>
            <a:ext cx="2494820" cy="204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86" y="3512670"/>
            <a:ext cx="2354400" cy="204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62" y="3505904"/>
            <a:ext cx="2451640" cy="201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99" y="5733256"/>
            <a:ext cx="365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출처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환경운동연합 보도자료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33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38" y="404664"/>
            <a:ext cx="725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환경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경제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사회 공동문제의 해결방법 고찰 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140"/>
          <p:cNvSpPr txBox="1">
            <a:spLocks noChangeArrowheads="1"/>
          </p:cNvSpPr>
          <p:nvPr/>
        </p:nvSpPr>
        <p:spPr bwMode="auto">
          <a:xfrm>
            <a:off x="47625" y="1124744"/>
            <a:ext cx="8459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환경</a:t>
            </a:r>
            <a:r>
              <a:rPr lang="en-US" altLang="ko-KR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경제</a:t>
            </a:r>
            <a:r>
              <a:rPr lang="en-US" altLang="ko-KR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사회공동문제를 해결하기 위해서는</a:t>
            </a:r>
            <a:r>
              <a:rPr lang="en-US" altLang="ko-KR" sz="20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5" name="구름 모양 설명선 4"/>
          <p:cNvSpPr/>
          <p:nvPr/>
        </p:nvSpPr>
        <p:spPr>
          <a:xfrm>
            <a:off x="4067944" y="1808820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사회공동문제를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해결하기 위한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연구 및 교육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구름 모양 설명선 5"/>
          <p:cNvSpPr/>
          <p:nvPr/>
        </p:nvSpPr>
        <p:spPr>
          <a:xfrm>
            <a:off x="835968" y="2573288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뜻있는 사람들의 힘을 모음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구름 모양 설명선 6"/>
          <p:cNvSpPr/>
          <p:nvPr/>
        </p:nvSpPr>
        <p:spPr>
          <a:xfrm>
            <a:off x="5998793" y="3106416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지역사회와 연계하여 생명공동체를 만듦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구름 모양 설명선 7"/>
          <p:cNvSpPr/>
          <p:nvPr/>
        </p:nvSpPr>
        <p:spPr>
          <a:xfrm>
            <a:off x="3046465" y="3797424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자원을 재활용 할 수 있는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아나바다운동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구름 모양 설명선 8"/>
          <p:cNvSpPr/>
          <p:nvPr/>
        </p:nvSpPr>
        <p:spPr>
          <a:xfrm>
            <a:off x="107504" y="4467990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도시와 농촌이 더불어 사는 도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농 생명공동체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구름 모양 설명선 9"/>
          <p:cNvSpPr/>
          <p:nvPr/>
        </p:nvSpPr>
        <p:spPr>
          <a:xfrm>
            <a:off x="5292080" y="4725144"/>
            <a:ext cx="2952328" cy="1224136"/>
          </a:xfrm>
          <a:prstGeom prst="cloud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취약계층을 지원하는 일자리 창출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2727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052736"/>
            <a:ext cx="87122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환경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경제</a:t>
            </a:r>
            <a:r>
              <a:rPr lang="en-US" altLang="ko-KR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사회 공동문제의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해결방안</a:t>
            </a:r>
            <a:r>
              <a:rPr kumimoji="0" lang="en-US" altLang="ko-KR" sz="32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3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6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뜻있는 사람들의 힘을 모아 개인이 </a:t>
            </a:r>
            <a:endParaRPr kumimoji="0" lang="en-US" altLang="ko-KR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해결하기 어려운 공동문제를 대응하며</a:t>
            </a:r>
            <a:r>
              <a:rPr lang="en-US" altLang="ko-K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,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결집된 힘과 일치된 노력으로 </a:t>
            </a:r>
            <a:endParaRPr kumimoji="0" lang="en-US" altLang="ko-KR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  <a:sym typeface="굴림"/>
              </a:rPr>
              <a:t>지속적인 변화를 이루기 위해</a:t>
            </a:r>
            <a:endParaRPr kumimoji="0" lang="en-US" altLang="ko-KR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b="1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5" dirty="0" smtClean="0">
                <a:solidFill>
                  <a:srgbClr val="007A37"/>
                </a:solidFill>
                <a:latin typeface="굴림"/>
                <a:ea typeface="함초롬바탕"/>
                <a:sym typeface="굴림"/>
              </a:rPr>
              <a:t> </a:t>
            </a:r>
            <a:r>
              <a:rPr lang="ko-KR" altLang="en-US" sz="3200" b="1" spc="5" dirty="0" smtClean="0">
                <a:solidFill>
                  <a:srgbClr val="007A37"/>
                </a:solidFill>
                <a:latin typeface="HY견명조" pitchFamily="18" charset="-127"/>
                <a:ea typeface="HY견명조" pitchFamily="18" charset="-127"/>
                <a:sym typeface="굴림"/>
              </a:rPr>
              <a:t>하나의 밀알이 되고자 </a:t>
            </a:r>
            <a:r>
              <a:rPr lang="ko-KR" altLang="en-US" sz="3600" b="1" spc="5" dirty="0" smtClean="0">
                <a:solidFill>
                  <a:srgbClr val="00B050"/>
                </a:solidFill>
                <a:latin typeface="HY견명조" pitchFamily="18" charset="-127"/>
                <a:ea typeface="HY견명조" pitchFamily="18" charset="-127"/>
                <a:sym typeface="굴림"/>
              </a:rPr>
              <a:t>공생공빈밀알</a:t>
            </a:r>
            <a:endParaRPr lang="en-US" altLang="ko-KR" sz="3600" b="1" spc="5" dirty="0" smtClean="0">
              <a:solidFill>
                <a:srgbClr val="00B050"/>
              </a:solidFill>
              <a:latin typeface="HY견명조" pitchFamily="18" charset="-127"/>
              <a:ea typeface="HY견명조" pitchFamily="18" charset="-127"/>
              <a:sym typeface="굴림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5" dirty="0" smtClean="0">
                <a:solidFill>
                  <a:srgbClr val="00B050"/>
                </a:solidFill>
                <a:latin typeface="HY견명조" pitchFamily="18" charset="-127"/>
                <a:ea typeface="HY견명조" pitchFamily="18" charset="-127"/>
                <a:sym typeface="굴림"/>
              </a:rPr>
              <a:t>사회적 협동조합</a:t>
            </a:r>
            <a:r>
              <a:rPr kumimoji="0" lang="ko-KR" altLang="en-US" sz="3200" b="1" spc="5" dirty="0" smtClean="0">
                <a:solidFill>
                  <a:srgbClr val="007A37"/>
                </a:solidFill>
                <a:latin typeface="HY견명조" pitchFamily="18" charset="-127"/>
                <a:ea typeface="HY견명조" pitchFamily="18" charset="-127"/>
                <a:sym typeface="굴림"/>
              </a:rPr>
              <a:t>이 탄생하였습니다</a:t>
            </a:r>
            <a:r>
              <a:rPr kumimoji="0" lang="en-US" altLang="ko-KR" sz="3200" b="1" spc="5" dirty="0" smtClean="0">
                <a:solidFill>
                  <a:srgbClr val="007A37"/>
                </a:solidFill>
                <a:latin typeface="HY견명조" pitchFamily="18" charset="-127"/>
                <a:ea typeface="HY견명조" pitchFamily="18" charset="-127"/>
                <a:sym typeface="굴림"/>
              </a:rPr>
              <a:t>.</a:t>
            </a:r>
            <a:endParaRPr kumimoji="0" lang="ko-KR" altLang="en-US" sz="3200" b="1" dirty="0">
              <a:solidFill>
                <a:srgbClr val="002060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5"/>
          <p:cNvGrpSpPr>
            <a:grpSpLocks/>
          </p:cNvGrpSpPr>
          <p:nvPr/>
        </p:nvGrpSpPr>
        <p:grpSpPr bwMode="auto">
          <a:xfrm>
            <a:off x="215900" y="352425"/>
            <a:ext cx="8010525" cy="680996"/>
            <a:chOff x="359532" y="315725"/>
            <a:chExt cx="8010520" cy="681772"/>
          </a:xfrm>
        </p:grpSpPr>
        <p:grpSp>
          <p:nvGrpSpPr>
            <p:cNvPr id="4" name="그룹 38"/>
            <p:cNvGrpSpPr>
              <a:grpSpLocks/>
            </p:cNvGrpSpPr>
            <p:nvPr/>
          </p:nvGrpSpPr>
          <p:grpSpPr bwMode="auto">
            <a:xfrm>
              <a:off x="359532" y="315725"/>
              <a:ext cx="8010520" cy="681772"/>
              <a:chOff x="900332" y="3027859"/>
              <a:chExt cx="7427742" cy="681772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900332" y="3027859"/>
                <a:ext cx="7427742" cy="648438"/>
              </a:xfrm>
              <a:prstGeom prst="roundRect">
                <a:avLst>
                  <a:gd name="adj" fmla="val 27928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" name="TextBox 18"/>
              <p:cNvSpPr txBox="1">
                <a:spLocks noChangeArrowheads="1"/>
              </p:cNvSpPr>
              <p:nvPr/>
            </p:nvSpPr>
            <p:spPr bwMode="auto">
              <a:xfrm>
                <a:off x="2494515" y="3124190"/>
                <a:ext cx="5693719" cy="585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latinLnBrk="1" hangingPunct="1"/>
                <a:r>
                  <a:rPr lang="ko-KR" altLang="en-US" sz="3200" dirty="0" smtClean="0">
                    <a:solidFill>
                      <a:srgbClr val="00B050"/>
                    </a:solidFill>
                    <a:latin typeface="휴먼둥근헤드라인" panose="02030504000101010101" pitchFamily="18" charset="-127"/>
                    <a:ea typeface="휴먼둥근헤드라인" panose="02030504000101010101" pitchFamily="18" charset="-127"/>
                    <a:cs typeface="Arial" charset="0"/>
                  </a:rPr>
                  <a:t>공생공빈밀</a:t>
                </a:r>
                <a:r>
                  <a:rPr lang="ko-KR" altLang="en-US" sz="3200" dirty="0">
                    <a:solidFill>
                      <a:srgbClr val="00B050"/>
                    </a:solidFill>
                    <a:latin typeface="휴먼둥근헤드라인" panose="02030504000101010101" pitchFamily="18" charset="-127"/>
                    <a:ea typeface="휴먼둥근헤드라인" panose="02030504000101010101" pitchFamily="18" charset="-127"/>
                    <a:cs typeface="Arial" charset="0"/>
                  </a:rPr>
                  <a:t>알</a:t>
                </a:r>
                <a:r>
                  <a:rPr kumimoji="0" lang="ko-KR" altLang="en-US" sz="3200" dirty="0" smtClean="0">
                    <a:solidFill>
                      <a:srgbClr val="00B050"/>
                    </a:solidFill>
                    <a:latin typeface="휴먼둥근헤드라인" panose="02030504000101010101" pitchFamily="18" charset="-127"/>
                    <a:ea typeface="휴먼둥근헤드라인" panose="02030504000101010101" pitchFamily="18" charset="-127"/>
                    <a:cs typeface="Arial" charset="0"/>
                  </a:rPr>
                  <a:t> </a:t>
                </a:r>
                <a:r>
                  <a:rPr kumimoji="0" lang="ko-KR" altLang="en-US" sz="3200" dirty="0">
                    <a:solidFill>
                      <a:srgbClr val="00B050"/>
                    </a:solidFill>
                    <a:latin typeface="휴먼둥근헤드라인" panose="02030504000101010101" pitchFamily="18" charset="-127"/>
                    <a:ea typeface="휴먼둥근헤드라인" panose="02030504000101010101" pitchFamily="18" charset="-127"/>
                    <a:cs typeface="Arial" charset="0"/>
                  </a:rPr>
                  <a:t>조합의 </a:t>
                </a:r>
                <a:r>
                  <a:rPr kumimoji="0" lang="ko-KR" altLang="en-US" sz="3200" dirty="0" smtClean="0">
                    <a:solidFill>
                      <a:srgbClr val="00B050"/>
                    </a:solidFill>
                    <a:latin typeface="휴먼둥근헤드라인" panose="02030504000101010101" pitchFamily="18" charset="-127"/>
                    <a:ea typeface="휴먼둥근헤드라인" panose="02030504000101010101" pitchFamily="18" charset="-127"/>
                    <a:cs typeface="Arial" charset="0"/>
                  </a:rPr>
                  <a:t>이사진</a:t>
                </a:r>
                <a:endParaRPr kumimoji="0" lang="en-US" altLang="ko-KR" sz="3200" dirty="0">
                  <a:solidFill>
                    <a:srgbClr val="00B050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  <a:cs typeface="Arial" charset="0"/>
                </a:endParaRPr>
              </a:p>
            </p:txBody>
          </p:sp>
        </p:grpSp>
        <p:sp>
          <p:nvSpPr>
            <p:cNvPr id="5" name="타원 4"/>
            <p:cNvSpPr/>
            <p:nvPr/>
          </p:nvSpPr>
          <p:spPr bwMode="auto">
            <a:xfrm>
              <a:off x="838118" y="367390"/>
              <a:ext cx="459215" cy="425806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그룹 24"/>
          <p:cNvGrpSpPr>
            <a:grpSpLocks/>
          </p:cNvGrpSpPr>
          <p:nvPr/>
        </p:nvGrpSpPr>
        <p:grpSpPr bwMode="auto">
          <a:xfrm>
            <a:off x="736600" y="1268760"/>
            <a:ext cx="3646488" cy="4896544"/>
            <a:chOff x="737220" y="1793807"/>
            <a:chExt cx="3645725" cy="2196936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737220" y="1793807"/>
              <a:ext cx="3645725" cy="2137559"/>
            </a:xfrm>
            <a:prstGeom prst="roundRect">
              <a:avLst/>
            </a:prstGeom>
            <a:gradFill flip="none" rotWithShape="1">
              <a:gsLst>
                <a:gs pos="37000">
                  <a:srgbClr val="DC910A"/>
                </a:gs>
                <a:gs pos="100000">
                  <a:srgbClr val="E7C917"/>
                </a:gs>
              </a:gsLst>
              <a:lin ang="13500000" scaled="1"/>
              <a:tileRect/>
            </a:gradFill>
            <a:ln w="60325" cap="flat" cmpd="sng" algn="ctr">
              <a:solidFill>
                <a:sysClr val="window" lastClr="FFFFFF"/>
              </a:solidFill>
              <a:prstDash val="solid"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796597" y="1853184"/>
              <a:ext cx="3503222" cy="2137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그룹 32"/>
          <p:cNvGrpSpPr>
            <a:grpSpLocks/>
          </p:cNvGrpSpPr>
          <p:nvPr/>
        </p:nvGrpSpPr>
        <p:grpSpPr bwMode="auto">
          <a:xfrm>
            <a:off x="4621213" y="1268761"/>
            <a:ext cx="3644900" cy="2197100"/>
            <a:chOff x="4620451" y="1793807"/>
            <a:chExt cx="3645725" cy="2196936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620451" y="1793807"/>
              <a:ext cx="3645725" cy="2137559"/>
            </a:xfrm>
            <a:prstGeom prst="roundRect">
              <a:avLst/>
            </a:prstGeom>
            <a:gradFill flip="none" rotWithShape="1">
              <a:gsLst>
                <a:gs pos="22000">
                  <a:srgbClr val="97A117"/>
                </a:gs>
                <a:gs pos="100000">
                  <a:srgbClr val="CEC514"/>
                </a:gs>
              </a:gsLst>
              <a:lin ang="13500000" scaled="1"/>
              <a:tileRect/>
            </a:gradFill>
            <a:ln w="60325" cap="flat" cmpd="sng" algn="ctr">
              <a:solidFill>
                <a:sysClr val="window" lastClr="FFFFFF"/>
              </a:solidFill>
              <a:prstDash val="solid"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691704" y="1853184"/>
              <a:ext cx="3503222" cy="213755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9632" y="155681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B050"/>
                </a:solidFill>
                <a:latin typeface="HY견명조" pitchFamily="18" charset="-127"/>
                <a:ea typeface="HY견명조" pitchFamily="18" charset="-127"/>
              </a:rPr>
              <a:t>이사</a:t>
            </a:r>
            <a:endParaRPr lang="ko-KR" altLang="en-US" sz="2400" b="1" dirty="0">
              <a:solidFill>
                <a:srgbClr val="00B050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989" y="2060874"/>
            <a:ext cx="35039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조원규 이사장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전 성남대리구장 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문병학 이사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세마성당 주임 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최병조 이사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교구 사회복음화 국장 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현재봉 이사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목감성당 주임 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이기수 이사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천주교 사회복지법인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400" b="1" dirty="0" smtClean="0">
                <a:solidFill>
                  <a:srgbClr val="0070C0"/>
                </a:solidFill>
              </a:rPr>
              <a:t>둘 다섯 해누리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원장 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서북원 이사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하안동 성당 주임신부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천주교 우리농촌살리기 운동본부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운영위원</a:t>
            </a:r>
            <a:r>
              <a:rPr lang="ko-KR" altLang="en-US" sz="1400" b="1" dirty="0">
                <a:solidFill>
                  <a:srgbClr val="0070C0"/>
                </a:solidFill>
              </a:rPr>
              <a:t>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8160" y="155681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B050"/>
                </a:solidFill>
                <a:latin typeface="HY견명조" pitchFamily="18" charset="-127"/>
                <a:ea typeface="HY견명조" pitchFamily="18" charset="-127"/>
              </a:rPr>
              <a:t>감사</a:t>
            </a:r>
            <a:endParaRPr lang="ko-KR" altLang="en-US" sz="2400" b="1" dirty="0">
              <a:solidFill>
                <a:srgbClr val="00B050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5749" y="2045693"/>
            <a:ext cx="32970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서정식 감사 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세마 성 베드로 성당 총 회장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b="1" dirty="0" smtClean="0"/>
              <a:t>김태영 감사</a:t>
            </a:r>
            <a:endParaRPr lang="en-US" altLang="ko-KR" b="1" dirty="0" smtClean="0"/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시화 성 바오로 성당 총 회장</a:t>
            </a:r>
            <a:endParaRPr lang="en-US" altLang="ko-KR" sz="1400" b="1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0070C0"/>
                </a:solidFill>
              </a:rPr>
              <a:t>㈜유진시그날 대표이사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83" y="1124744"/>
            <a:ext cx="4799462" cy="50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169183" y="1124744"/>
            <a:ext cx="4799462" cy="509508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40"/>
          <p:cNvSpPr txBox="1">
            <a:spLocks noChangeArrowheads="1"/>
          </p:cNvSpPr>
          <p:nvPr/>
        </p:nvSpPr>
        <p:spPr bwMode="auto">
          <a:xfrm>
            <a:off x="576263" y="395288"/>
            <a:ext cx="6155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공생공빈밀</a:t>
            </a:r>
            <a:r>
              <a:rPr lang="ko-KR" altLang="en-US" sz="32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알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조합원 사업 소개</a:t>
            </a:r>
            <a:endParaRPr kumimoji="0" lang="ko-KR" altLang="en-US" sz="32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2" y="1999256"/>
            <a:ext cx="61611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63" y="4347102"/>
            <a:ext cx="61611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1" y="2691215"/>
            <a:ext cx="61611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대각선 방향의 모서리가 잘린 사각형 16"/>
          <p:cNvSpPr/>
          <p:nvPr/>
        </p:nvSpPr>
        <p:spPr>
          <a:xfrm>
            <a:off x="610583" y="1406684"/>
            <a:ext cx="2871026" cy="79208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54599" y="140668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</a:rPr>
              <a:t>소액 대출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상호복리 증진을 위한 소액 대출로 가입 후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개월이 경과한 조합원에게 심의위원회 심사를 거쳐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혹은 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대출지원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대각선 방향의 모서리가 잘린 사각형 19"/>
          <p:cNvSpPr/>
          <p:nvPr/>
        </p:nvSpPr>
        <p:spPr>
          <a:xfrm>
            <a:off x="26866" y="3733581"/>
            <a:ext cx="2871026" cy="79208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70882" y="373358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</a:rPr>
              <a:t>학자금 지원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조합원 자녀들 중 성적 우수자 및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사회 복음화 활동과 환경 및 생명 운동을 위해 수학하고자 지원하는 이들을 우선함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대각선 방향의 모서리가 잘린 사각형 21"/>
          <p:cNvSpPr/>
          <p:nvPr/>
        </p:nvSpPr>
        <p:spPr>
          <a:xfrm>
            <a:off x="6084236" y="2691215"/>
            <a:ext cx="2871026" cy="79208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228252" y="2691215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</a:rPr>
              <a:t>돌봄서비스 지원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조합원들에 대한 노후 생활보장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가정방문 등에 관한 복지서비스 등을 고려합니다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97" y="2027753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27" y="2390081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31" y="2198772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46" y="1646886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34" y="3087259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35" y="2858750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51" y="4174780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95" y="4005703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4" y="4129625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8" y="3116998"/>
            <a:ext cx="308057" cy="3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대각선 방향의 모서리가 잘린 사각형 30"/>
          <p:cNvSpPr/>
          <p:nvPr/>
        </p:nvSpPr>
        <p:spPr>
          <a:xfrm>
            <a:off x="6194645" y="4621945"/>
            <a:ext cx="2871026" cy="79208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338661" y="4621945"/>
            <a:ext cx="2592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</a:rPr>
              <a:t>기타 추진방향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지역사회와 연계한 적정한 사회경제 활동을 도모하여 가난한 이들을 돕습니다</a:t>
            </a:r>
            <a:r>
              <a:rPr lang="en-US" altLang="ko-K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401" y1="13844" x2="29476" y2="15309"/>
                        <a14:foregroundMark x1="28029" y1="6840" x2="30741" y2="7492"/>
                        <a14:foregroundMark x1="3978" y1="3746" x2="54611" y2="22801"/>
                        <a14:foregroundMark x1="57324" y1="11401" x2="57324" y2="29805"/>
                        <a14:foregroundMark x1="58228" y1="33713" x2="61664" y2="34691"/>
                        <a14:foregroundMark x1="14286" y1="35831" x2="11031" y2="42997"/>
                        <a14:foregroundMark x1="8318" y1="53094" x2="9946" y2="64169"/>
                        <a14:foregroundMark x1="98192" y1="57818" x2="98192" y2="69381"/>
                        <a14:foregroundMark x1="16275" y1="2932" x2="42857" y2="11726"/>
                        <a14:foregroundMark x1="2351" y1="3746" x2="13020" y2="11726"/>
                        <a14:foregroundMark x1="55877" y1="18893" x2="54250" y2="10749"/>
                        <a14:foregroundMark x1="52622" y1="18078" x2="42495" y2="8632"/>
                        <a14:foregroundMark x1="37432" y1="4397" x2="28029" y2="1629"/>
                        <a14:foregroundMark x1="37432" y1="5863" x2="44846" y2="9609"/>
                        <a14:foregroundMark x1="44846" y1="10098" x2="49548" y2="14007"/>
                        <a14:foregroundMark x1="55335" y1="11401" x2="60217" y2="11726"/>
                        <a14:foregroundMark x1="59313" y1="14332" x2="57685" y2="21010"/>
                        <a14:foregroundMark x1="61664" y1="23127" x2="71429" y2="24104"/>
                        <a14:foregroundMark x1="10307" y1="65635" x2="15009" y2="77199"/>
                        <a14:foregroundMark x1="24051" y1="90228" x2="30380" y2="94463"/>
                        <a14:foregroundMark x1="36890" y1="97068" x2="44123" y2="98697"/>
                        <a14:foregroundMark x1="4882" y1="1466" x2="16998" y2="489"/>
                        <a14:foregroundMark x1="42495" y1="23453" x2="48282" y2="24104"/>
                        <a14:foregroundMark x1="32369" y1="24267" x2="39241" y2="23127"/>
                        <a14:foregroundMark x1="48282" y1="24104" x2="49910" y2="23779"/>
                        <a14:foregroundMark x1="53526" y1="25244" x2="64919" y2="2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22" y="4471663"/>
            <a:ext cx="61611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576263" y="395288"/>
            <a:ext cx="482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3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목표 생명공동체 비전</a:t>
            </a:r>
            <a:endParaRPr kumimoji="0" lang="ko-KR" altLang="en-US" sz="32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389956" y="1151176"/>
            <a:ext cx="8460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kumimoji="0"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전국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교구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1,706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본당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                         </a:t>
            </a:r>
            <a:r>
              <a:rPr kumimoji="0"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82" y="1200675"/>
            <a:ext cx="345110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그룹 23"/>
          <p:cNvGrpSpPr>
            <a:grpSpLocks/>
          </p:cNvGrpSpPr>
          <p:nvPr/>
        </p:nvGrpSpPr>
        <p:grpSpPr bwMode="auto">
          <a:xfrm>
            <a:off x="2303264" y="1907540"/>
            <a:ext cx="4572992" cy="3888432"/>
            <a:chOff x="904588" y="2348879"/>
            <a:chExt cx="1656184" cy="1943178"/>
          </a:xfrm>
        </p:grpSpPr>
        <p:sp>
          <p:nvSpPr>
            <p:cNvPr id="9" name="타원 8"/>
            <p:cNvSpPr/>
            <p:nvPr/>
          </p:nvSpPr>
          <p:spPr>
            <a:xfrm>
              <a:off x="971600" y="2348879"/>
              <a:ext cx="1511905" cy="1943178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904588" y="2672425"/>
              <a:ext cx="1656184" cy="53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latinLnBrk="1" hangingPunct="1"/>
              <a:r>
                <a:rPr lang="ko-KR" altLang="en-US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천주교신자</a:t>
              </a:r>
              <a:endPara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latinLnBrk="1" hangingPunct="1"/>
              <a:r>
                <a:rPr lang="ko-KR" altLang="en-US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총 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5,655,504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명</a:t>
              </a:r>
              <a:endParaRPr kumimoji="0"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3383012" y="3805537"/>
            <a:ext cx="2197100" cy="1943100"/>
            <a:chOff x="864191" y="2348879"/>
            <a:chExt cx="1656184" cy="1943178"/>
          </a:xfrm>
        </p:grpSpPr>
        <p:sp>
          <p:nvSpPr>
            <p:cNvPr id="6" name="타원 5"/>
            <p:cNvSpPr/>
            <p:nvPr/>
          </p:nvSpPr>
          <p:spPr>
            <a:xfrm>
              <a:off x="971600" y="2348879"/>
              <a:ext cx="1511905" cy="1943178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864191" y="2780696"/>
              <a:ext cx="1656184" cy="107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latinLnBrk="1" hangingPunct="1"/>
              <a:r>
                <a:rPr kumimoji="0" lang="ko-KR" altLang="en-US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조합원</a:t>
              </a:r>
              <a:endParaRPr kumimoji="0"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 eaLnBrk="1" latinLnBrk="1" hangingPunct="1"/>
              <a:r>
                <a:rPr lang="en-US" altLang="ko-KR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351</a:t>
              </a:r>
              <a:r>
                <a:rPr kumimoji="0" lang="ko-KR" altLang="en-US" sz="3200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명</a:t>
              </a:r>
              <a:endParaRPr kumimoji="0" lang="ko-KR" altLang="en-US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" name="톱니 모양의 오른쪽 화살표 1"/>
          <p:cNvSpPr/>
          <p:nvPr/>
        </p:nvSpPr>
        <p:spPr>
          <a:xfrm rot="13463444">
            <a:off x="2211424" y="3386385"/>
            <a:ext cx="1440160" cy="83830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톱니 모양의 오른쪽 화살표 11"/>
          <p:cNvSpPr/>
          <p:nvPr/>
        </p:nvSpPr>
        <p:spPr>
          <a:xfrm rot="18858151">
            <a:off x="5516865" y="3482522"/>
            <a:ext cx="1440160" cy="838307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빗면 10"/>
          <p:cNvSpPr/>
          <p:nvPr/>
        </p:nvSpPr>
        <p:spPr>
          <a:xfrm>
            <a:off x="310847" y="2229490"/>
            <a:ext cx="1913308" cy="172819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빗면 13"/>
          <p:cNvSpPr/>
          <p:nvPr/>
        </p:nvSpPr>
        <p:spPr>
          <a:xfrm>
            <a:off x="6938332" y="2229490"/>
            <a:ext cx="1913308" cy="1728192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2483604"/>
            <a:ext cx="147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</a:rPr>
              <a:t>뜻있는 조합원이 꾸준히 늘어나고 있습니다</a:t>
            </a:r>
            <a:r>
              <a:rPr lang="en-US" altLang="ko-KR" b="1" dirty="0" smtClean="0">
                <a:solidFill>
                  <a:srgbClr val="002060"/>
                </a:solidFill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7257" y="2478371"/>
            <a:ext cx="147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</a:rPr>
              <a:t>수 많은 가입 대상자가 있습니다</a:t>
            </a:r>
            <a:r>
              <a:rPr lang="en-US" altLang="ko-KR" b="1" dirty="0" smtClean="0">
                <a:solidFill>
                  <a:srgbClr val="002060"/>
                </a:solidFill>
              </a:rPr>
              <a:t>. 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5" name="이등변 삼각형 14"/>
          <p:cNvSpPr/>
          <p:nvPr/>
        </p:nvSpPr>
        <p:spPr>
          <a:xfrm>
            <a:off x="2298365" y="5010422"/>
            <a:ext cx="1227136" cy="72616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/>
          <p:cNvSpPr/>
          <p:nvPr/>
        </p:nvSpPr>
        <p:spPr>
          <a:xfrm>
            <a:off x="5652120" y="4997798"/>
            <a:ext cx="1227136" cy="726166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2236" y="5379305"/>
            <a:ext cx="8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신부님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5991" y="5373505"/>
            <a:ext cx="89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신부님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4156" y="5795972"/>
            <a:ext cx="471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믿을 수 있는 신부님들께서 함께 하십니다</a:t>
            </a:r>
            <a:r>
              <a:rPr lang="en-US" altLang="ko-KR" b="1" dirty="0" smtClean="0"/>
              <a:t>.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474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1421</Words>
  <Application>Microsoft Office PowerPoint</Application>
  <PresentationFormat>화면 슬라이드 쇼(4:3)</PresentationFormat>
  <Paragraphs>248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122</cp:revision>
  <dcterms:created xsi:type="dcterms:W3CDTF">2016-12-15T06:55:54Z</dcterms:created>
  <dcterms:modified xsi:type="dcterms:W3CDTF">2016-12-29T02:42:32Z</dcterms:modified>
</cp:coreProperties>
</file>